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Default Extension="mp4" ContentType="video/mp4"/>
</Types>
</file>

<file path=_rels/.rels>&#65279;<?xml version="1.0" encoding="utf-8"?><Relationships xmlns="http://schemas.openxmlformats.org/package/2006/relationships"><Relationship Type="http://schemas.openxmlformats.org/package/2006/relationships/metadata/core-properties" Target="/docProps/core.xml" Id="Re24241527849455f" /><Relationship Type="http://schemas.openxmlformats.org/officeDocument/2006/relationships/extended-properties" Target="/docProps/app.xml" Id="R438a4837bdba40d7" /><Relationship Type="http://schemas.openxmlformats.org/officeDocument/2006/relationships/officeDocument" Target="/ppt/presentation.xml" Id="R2b0fc2aa012b4965" /></Relationships>
</file>

<file path=ppt/presentation.xml><?xml version="1.0" encoding="utf-8"?>
<p:presentation xmlns:p="http://schemas.openxmlformats.org/presentationml/2006/main">
  <p:sldMasterIdLst>
    <p:sldMasterId xmlns:r="http://schemas.openxmlformats.org/officeDocument/2006/relationships" id="2147483648" r:id="R0cab7cfdaaf94732"/>
  </p:sldMasterIdLst>
  <p:notesMasterIdLst>
    <p:notesMasterId xmlns:r="http://schemas.openxmlformats.org/officeDocument/2006/relationships" r:id="R3d8555bb54474d6a"/>
  </p:notesMasterIdLst>
  <p:sldIdLst>
    <p:sldId xmlns:r="http://schemas.openxmlformats.org/officeDocument/2006/relationships" id="256" r:id="R346a41db4aaf46d5"/>
    <p:sldId xmlns:r="http://schemas.openxmlformats.org/officeDocument/2006/relationships" id="257" r:id="R058c0d7b23e2490b"/>
    <p:sldId xmlns:r="http://schemas.openxmlformats.org/officeDocument/2006/relationships" id="258" r:id="R0405ca618c934998"/>
    <p:sldId xmlns:r="http://schemas.openxmlformats.org/officeDocument/2006/relationships" id="259" r:id="R18200f0ece00423e"/>
    <p:sldId xmlns:r="http://schemas.openxmlformats.org/officeDocument/2006/relationships" id="260" r:id="R2af3f5fac2644b06"/>
    <p:sldId xmlns:r="http://schemas.openxmlformats.org/officeDocument/2006/relationships" id="261" r:id="Ra6487e45111c426a"/>
    <p:sldId xmlns:r="http://schemas.openxmlformats.org/officeDocument/2006/relationships" id="262" r:id="R4573fb558f2747b2"/>
    <p:sldId xmlns:r="http://schemas.openxmlformats.org/officeDocument/2006/relationships" id="263" r:id="R51cc8cac5e404611"/>
    <p:sldId xmlns:r="http://schemas.openxmlformats.org/officeDocument/2006/relationships" id="264" r:id="R02655d3a47e94736"/>
    <p:sldId xmlns:r="http://schemas.openxmlformats.org/officeDocument/2006/relationships" id="265" r:id="R1a7c221c3c29409d"/>
    <p:sldId xmlns:r="http://schemas.openxmlformats.org/officeDocument/2006/relationships" id="266" r:id="R0082717cdbc841f7"/>
    <p:sldId xmlns:r="http://schemas.openxmlformats.org/officeDocument/2006/relationships" id="267" r:id="R620c6c4e39e74fda"/>
    <p:sldId xmlns:r="http://schemas.openxmlformats.org/officeDocument/2006/relationships" id="268" r:id="Rdd5c2e2b565d4629"/>
    <p:sldId xmlns:r="http://schemas.openxmlformats.org/officeDocument/2006/relationships" id="269" r:id="R094258fc72194016"/>
    <p:sldId xmlns:r="http://schemas.openxmlformats.org/officeDocument/2006/relationships" id="270" r:id="R60af4abbad5d4eec"/>
    <p:sldId xmlns:r="http://schemas.openxmlformats.org/officeDocument/2006/relationships" id="271" r:id="R81a4384a681b47c1"/>
    <p:sldId xmlns:r="http://schemas.openxmlformats.org/officeDocument/2006/relationships" id="272" r:id="R8213669f2d3e4d41"/>
    <p:sldId xmlns:r="http://schemas.openxmlformats.org/officeDocument/2006/relationships" id="273" r:id="R5a77966ca9be4762"/>
    <p:sldId xmlns:r="http://schemas.openxmlformats.org/officeDocument/2006/relationships" id="274" r:id="Rf2967029aba1424e"/>
    <p:sldId xmlns:r="http://schemas.openxmlformats.org/officeDocument/2006/relationships" id="275" r:id="Rf27cd51d243a46aa"/>
    <p:sldId xmlns:r="http://schemas.openxmlformats.org/officeDocument/2006/relationships" id="276" r:id="Rfd84258afc0d499e"/>
    <p:sldId xmlns:r="http://schemas.openxmlformats.org/officeDocument/2006/relationships" id="277" r:id="Ra85d7c6fe1c3420f"/>
    <p:sldId xmlns:r="http://schemas.openxmlformats.org/officeDocument/2006/relationships" id="278" r:id="R6b7a6ffebd1845c1"/>
    <p:sldId xmlns:r="http://schemas.openxmlformats.org/officeDocument/2006/relationships" id="279" r:id="Rb5615fb09f6c4109"/>
    <p:sldId xmlns:r="http://schemas.openxmlformats.org/officeDocument/2006/relationships" id="280" r:id="R0418a9f94f024773"/>
    <p:sldId xmlns:r="http://schemas.openxmlformats.org/officeDocument/2006/relationships" id="281" r:id="R0ec617e539164ec8"/>
    <p:sldId xmlns:r="http://schemas.openxmlformats.org/officeDocument/2006/relationships" id="282" r:id="Rdc8722210e9c4c19"/>
  </p:sldIdLst>
  <p:sldSz cx="15240000" cy="85725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01b6f5294af404b" /><Relationship Type="http://schemas.openxmlformats.org/officeDocument/2006/relationships/slideMaster" Target="/ppt/slideMasters/slideMaster1.xml" Id="R0cab7cfdaaf94732" /><Relationship Type="http://schemas.openxmlformats.org/officeDocument/2006/relationships/notesMaster" Target="/ppt/notesMasters/notesMaster1.xml" Id="R3d8555bb54474d6a" /><Relationship Type="http://schemas.openxmlformats.org/officeDocument/2006/relationships/presProps" Target="/ppt/presProps.xml" Id="Rac2bba7613584d19" /><Relationship Type="http://schemas.openxmlformats.org/officeDocument/2006/relationships/tableStyles" Target="/ppt/tableStyles.xml" Id="R3e908249c4964727" /><Relationship Type="http://schemas.openxmlformats.org/officeDocument/2006/relationships/slide" Target="/ppt/slides/slide1.xml" Id="R346a41db4aaf46d5" /><Relationship Type="http://schemas.openxmlformats.org/officeDocument/2006/relationships/slide" Target="/ppt/slides/slide2.xml" Id="R058c0d7b23e2490b" /><Relationship Type="http://schemas.openxmlformats.org/officeDocument/2006/relationships/slide" Target="/ppt/slides/slide3.xml" Id="R0405ca618c934998" /><Relationship Type="http://schemas.openxmlformats.org/officeDocument/2006/relationships/slide" Target="/ppt/slides/slide4.xml" Id="R18200f0ece00423e" /><Relationship Type="http://schemas.openxmlformats.org/officeDocument/2006/relationships/slide" Target="/ppt/slides/slide5.xml" Id="R2af3f5fac2644b06" /><Relationship Type="http://schemas.openxmlformats.org/officeDocument/2006/relationships/slide" Target="/ppt/slides/slide6.xml" Id="Ra6487e45111c426a" /><Relationship Type="http://schemas.openxmlformats.org/officeDocument/2006/relationships/slide" Target="/ppt/slides/slide7.xml" Id="R4573fb558f2747b2" /><Relationship Type="http://schemas.openxmlformats.org/officeDocument/2006/relationships/slide" Target="/ppt/slides/slide8.xml" Id="R51cc8cac5e404611" /><Relationship Type="http://schemas.openxmlformats.org/officeDocument/2006/relationships/slide" Target="/ppt/slides/slide9.xml" Id="R02655d3a47e94736" /><Relationship Type="http://schemas.openxmlformats.org/officeDocument/2006/relationships/slide" Target="/ppt/slides/slide10.xml" Id="R1a7c221c3c29409d" /><Relationship Type="http://schemas.openxmlformats.org/officeDocument/2006/relationships/slide" Target="/ppt/slides/slide11.xml" Id="R0082717cdbc841f7" /><Relationship Type="http://schemas.openxmlformats.org/officeDocument/2006/relationships/slide" Target="/ppt/slides/slide12.xml" Id="R620c6c4e39e74fda" /><Relationship Type="http://schemas.openxmlformats.org/officeDocument/2006/relationships/slide" Target="/ppt/slides/slide13.xml" Id="Rdd5c2e2b565d4629" /><Relationship Type="http://schemas.openxmlformats.org/officeDocument/2006/relationships/slide" Target="/ppt/slides/slide14.xml" Id="R094258fc72194016" /><Relationship Type="http://schemas.openxmlformats.org/officeDocument/2006/relationships/slide" Target="/ppt/slides/slide15.xml" Id="R60af4abbad5d4eec" /><Relationship Type="http://schemas.openxmlformats.org/officeDocument/2006/relationships/slide" Target="/ppt/slides/slide16.xml" Id="R81a4384a681b47c1" /><Relationship Type="http://schemas.openxmlformats.org/officeDocument/2006/relationships/slide" Target="/ppt/slides/slide17.xml" Id="R8213669f2d3e4d41" /><Relationship Type="http://schemas.openxmlformats.org/officeDocument/2006/relationships/slide" Target="/ppt/slides/slide18.xml" Id="R5a77966ca9be4762" /><Relationship Type="http://schemas.openxmlformats.org/officeDocument/2006/relationships/slide" Target="/ppt/slides/slide19.xml" Id="Rf2967029aba1424e" /><Relationship Type="http://schemas.openxmlformats.org/officeDocument/2006/relationships/slide" Target="/ppt/slides/slide20.xml" Id="Rf27cd51d243a46aa" /><Relationship Type="http://schemas.openxmlformats.org/officeDocument/2006/relationships/slide" Target="/ppt/slides/slide21.xml" Id="Rfd84258afc0d499e" /><Relationship Type="http://schemas.openxmlformats.org/officeDocument/2006/relationships/slide" Target="/ppt/slides/slide22.xml" Id="Ra85d7c6fe1c3420f" /><Relationship Type="http://schemas.openxmlformats.org/officeDocument/2006/relationships/slide" Target="/ppt/slides/slide23.xml" Id="R6b7a6ffebd1845c1" /><Relationship Type="http://schemas.openxmlformats.org/officeDocument/2006/relationships/slide" Target="/ppt/slides/slide24.xml" Id="Rb5615fb09f6c4109" /><Relationship Type="http://schemas.openxmlformats.org/officeDocument/2006/relationships/slide" Target="/ppt/slides/slide25.xml" Id="R0418a9f94f024773" /><Relationship Type="http://schemas.openxmlformats.org/officeDocument/2006/relationships/slide" Target="/ppt/slides/slide26.xml" Id="R0ec617e539164ec8" /><Relationship Type="http://schemas.openxmlformats.org/officeDocument/2006/relationships/slide" Target="/ppt/slides/slide27.xml" Id="Rdc8722210e9c4c1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e8366c9f07e4e2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b07097cdee3420e" /><Relationship Type="http://schemas.openxmlformats.org/officeDocument/2006/relationships/notesMaster" Target="/ppt/notesMasters/notesMaster1.xml" Id="R9f9255e877934f42" /></Relationships>
</file>

<file path=ppt/notesSlides/_rels/notesSlide2.xml.rels>&#65279;<?xml version="1.0" encoding="utf-8"?><Relationships xmlns="http://schemas.openxmlformats.org/package/2006/relationships"><Relationship Type="http://schemas.openxmlformats.org/officeDocument/2006/relationships/slide" Target="/ppt/slides/slide2.xml" Id="R038e8af490674339" /><Relationship Type="http://schemas.openxmlformats.org/officeDocument/2006/relationships/notesMaster" Target="/ppt/notesMasters/notesMaster1.xml" Id="R242697c66bb44727" /></Relationships>
</file>

<file path=ppt/notesSlides/_rels/notesSlide3.xml.rels>&#65279;<?xml version="1.0" encoding="utf-8"?><Relationships xmlns="http://schemas.openxmlformats.org/package/2006/relationships"><Relationship Type="http://schemas.openxmlformats.org/officeDocument/2006/relationships/slide" Target="/ppt/slides/slide3.xml" Id="Ra321ebf24d8a4e75" /><Relationship Type="http://schemas.openxmlformats.org/officeDocument/2006/relationships/notesMaster" Target="/ppt/notesMasters/notesMaster1.xml" Id="R85b928d22095479d" /></Relationships>
</file>

<file path=ppt/notesSlides/_rels/notesSlide4.xml.rels>&#65279;<?xml version="1.0" encoding="utf-8"?><Relationships xmlns="http://schemas.openxmlformats.org/package/2006/relationships"><Relationship Type="http://schemas.openxmlformats.org/officeDocument/2006/relationships/slide" Target="/ppt/slides/slide4.xml" Id="R3e0398ad48ae4b07" /><Relationship Type="http://schemas.openxmlformats.org/officeDocument/2006/relationships/notesMaster" Target="/ppt/notesMasters/notesMaster1.xml" Id="R47ab4b96d78e439b" /></Relationships>
</file>

<file path=ppt/notesSlides/_rels/notesSlide5.xml.rels>&#65279;<?xml version="1.0" encoding="utf-8"?><Relationships xmlns="http://schemas.openxmlformats.org/package/2006/relationships"><Relationship Type="http://schemas.openxmlformats.org/officeDocument/2006/relationships/slide" Target="/ppt/slides/slide5.xml" Id="R6ade0b80a0b141e7" /><Relationship Type="http://schemas.openxmlformats.org/officeDocument/2006/relationships/notesMaster" Target="/ppt/notesMasters/notesMaster1.xml" Id="R29bcddf35a644d02" /></Relationships>
</file>

<file path=ppt/notesSlides/_rels/notesSlide6.xml.rels>&#65279;<?xml version="1.0" encoding="utf-8"?><Relationships xmlns="http://schemas.openxmlformats.org/package/2006/relationships"><Relationship Type="http://schemas.openxmlformats.org/officeDocument/2006/relationships/slide" Target="/ppt/slides/slide6.xml" Id="Rf457deb354784658" /><Relationship Type="http://schemas.openxmlformats.org/officeDocument/2006/relationships/notesMaster" Target="/ppt/notesMasters/notesMaster1.xml" Id="R58485f75546e4d52" /></Relationships>
</file>

<file path=ppt/notesSlides/_rels/notesSlide7.xml.rels>&#65279;<?xml version="1.0" encoding="utf-8"?><Relationships xmlns="http://schemas.openxmlformats.org/package/2006/relationships"><Relationship Type="http://schemas.openxmlformats.org/officeDocument/2006/relationships/slide" Target="/ppt/slides/slide7.xml" Id="Rf4d0ee6a7d2c4a68" /><Relationship Type="http://schemas.openxmlformats.org/officeDocument/2006/relationships/notesMaster" Target="/ppt/notesMasters/notesMaster1.xml" Id="Ra0a10750323d47f6" /></Relationships>
</file>

<file path=ppt/notesSlides/_rels/notesSlide8.xml.rels>&#65279;<?xml version="1.0" encoding="utf-8"?><Relationships xmlns="http://schemas.openxmlformats.org/package/2006/relationships"><Relationship Type="http://schemas.openxmlformats.org/officeDocument/2006/relationships/slide" Target="/ppt/slides/slide8.xml" Id="R9b6bd891a4454afc" /><Relationship Type="http://schemas.openxmlformats.org/officeDocument/2006/relationships/notesMaster" Target="/ppt/notesMasters/notesMaster1.xml" Id="Ra6050ca4838c4b22" /></Relationships>
</file>

<file path=ppt/notesSlides/_rels/notesSlide9.xml.rels>&#65279;<?xml version="1.0" encoding="utf-8"?><Relationships xmlns="http://schemas.openxmlformats.org/package/2006/relationships"><Relationship Type="http://schemas.openxmlformats.org/officeDocument/2006/relationships/slide" Target="/ppt/slides/slide9.xml" Id="R5edd15eb5b8a446f" /><Relationship Type="http://schemas.openxmlformats.org/officeDocument/2006/relationships/notesMaster" Target="/ppt/notesMasters/notesMaster1.xml" Id="R4f6b56e96ca7438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7c04ee10e7840f2" /><Relationship Type="http://schemas.openxmlformats.org/officeDocument/2006/relationships/notesMaster" Target="/ppt/notesMasters/notesMaster1.xml" Id="Rcb3ce0ccefcd489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5ec1a3927764791" /><Relationship Type="http://schemas.openxmlformats.org/officeDocument/2006/relationships/notesMaster" Target="/ppt/notesMasters/notesMaster1.xml" Id="R82eb6c8103de42c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875149de0ab499a" /><Relationship Type="http://schemas.openxmlformats.org/officeDocument/2006/relationships/notesMaster" Target="/ppt/notesMasters/notesMaster1.xml" Id="R0ff0aeffb1eb4f6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af776edf88a4783" /><Relationship Type="http://schemas.openxmlformats.org/officeDocument/2006/relationships/notesMaster" Target="/ppt/notesMasters/notesMaster1.xml" Id="Rd26675dadac148e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0dce999abb04cab" /><Relationship Type="http://schemas.openxmlformats.org/officeDocument/2006/relationships/notesMaster" Target="/ppt/notesMasters/notesMaster1.xml" Id="R2a88f60c8aff424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437b7d27f9d4989" /><Relationship Type="http://schemas.openxmlformats.org/officeDocument/2006/relationships/notesMaster" Target="/ppt/notesMasters/notesMaster1.xml" Id="R6a25850e7622426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dcd20c0cb9c4632" /><Relationship Type="http://schemas.openxmlformats.org/officeDocument/2006/relationships/notesMaster" Target="/ppt/notesMasters/notesMaster1.xml" Id="R0d422e6d6a354da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0bc2dbea1744234" /><Relationship Type="http://schemas.openxmlformats.org/officeDocument/2006/relationships/notesMaster" Target="/ppt/notesMasters/notesMaster1.xml" Id="R5f2455907bc74e6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64e65ed0bc842e3" /><Relationship Type="http://schemas.openxmlformats.org/officeDocument/2006/relationships/notesMaster" Target="/ppt/notesMasters/notesMaster1.xml" Id="R95eaad0fe42e41d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b00bea55ae743a0" /><Relationship Type="http://schemas.openxmlformats.org/officeDocument/2006/relationships/notesMaster" Target="/ppt/notesMasters/notesMaster1.xml" Id="Rf0fc284990d943f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5aac601fb534f75" /><Relationship Type="http://schemas.openxmlformats.org/officeDocument/2006/relationships/notesMaster" Target="/ppt/notesMasters/notesMaster1.xml" Id="Rc660ade2e9d34d1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cc9ef7fe1a54b15" /><Relationship Type="http://schemas.openxmlformats.org/officeDocument/2006/relationships/notesMaster" Target="/ppt/notesMasters/notesMaster1.xml" Id="R1235cfe24b96404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475395f921c454a" /><Relationship Type="http://schemas.openxmlformats.org/officeDocument/2006/relationships/notesMaster" Target="/ppt/notesMasters/notesMaster1.xml" Id="R7b95fba6aa51415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2abe66b5af04ce1" /><Relationship Type="http://schemas.openxmlformats.org/officeDocument/2006/relationships/notesMaster" Target="/ppt/notesMasters/notesMaster1.xml" Id="Rcaa10b7f112241e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2df680165d44a98" /><Relationship Type="http://schemas.openxmlformats.org/officeDocument/2006/relationships/notesMaster" Target="/ppt/notesMasters/notesMaster1.xml" Id="R754febaf94bb49f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438350841c54ee1" /><Relationship Type="http://schemas.openxmlformats.org/officeDocument/2006/relationships/notesMaster" Target="/ppt/notesMasters/notesMaster1.xml" Id="Ra5a6daa88c1d46e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cea215088cb4e0c" /><Relationship Type="http://schemas.openxmlformats.org/officeDocument/2006/relationships/notesMaster" Target="/ppt/notesMasters/notesMaster1.xml" Id="R8505387a13f64e18"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912cbe6a49c34187" /><Relationship Type="http://schemas.openxmlformats.org/officeDocument/2006/relationships/notesMaster" Target="/ppt/notesMasters/notesMaster1.xml" Id="Re5c3adbffb86498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0:30</a:t>
            </a:r>
          </a:p>
          <a:p xmlns:a="http://schemas.openxmlformats.org/drawingml/2006/main">
            <a:r>
              <a:t>Visual: Scan for the technical research talk</a:t>
            </a:r>
          </a:p>
          <a:p xmlns:a="http://schemas.openxmlformats.org/drawingml/2006/main">
            <a:r>
              <a:t/>
            </a:r>
          </a:p>
          <a:p xmlns:a="http://schemas.openxmlformats.org/drawingml/2006/main">
            <a:r>
              <a:t>The programme calls this session “Latest Agentic Harness Trends.” I recently explored harnesses, token routing and evaluation in a PhD guest lecture at Hong Kong Polytechnic University. If you would like the technical deep dive, this QR code takes you to that talk. But for this room, I decided to change the title. Today I want to talk about people. A new essay gives us a timely reason for that change. [Pause briefly for anyone scanning, then advance.]</a:t>
            </a:r>
          </a:p>
          <a:p xmlns:a="http://schemas.openxmlformats.org/drawingml/2006/main">
            <a:r>
              <a:t/>
            </a:r>
          </a:p>
          <a:p xmlns:a="http://schemas.openxmlformats.org/drawingml/2006/main">
            <a:r>
              <a:t>中文提示</a:t>
            </a:r>
          </a:p>
          <a:p xmlns:a="http://schemas.openxmlformats.org/drawingml/2006/main">
            <a:r>
              <a:t>議程上的原題是 Latest Agentic Harness Trends。我最近在香港理工大學做過一場關於 Harness、Token routing 和評估的研究分享。對技術細節有興趣，可以掃這個二維碼。但今天面對在場的大家，我決定換一個題目，聊聊人。一篇剛發表的文章，讓這個切換更有現實意義。停頓，給觀眾掃碼時間，然後翻頁。</a:t>
            </a:r>
          </a:p>
          <a:p xmlns:a="http://schemas.openxmlformats.org/drawingml/2006/main">
            <a:r>
              <a:t/>
            </a:r>
          </a:p>
          <a:p xmlns:a="http://schemas.openxmlformats.org/drawingml/2006/main">
            <a:r>
              <a:t>Sources</a:t>
            </a:r>
          </a:p>
          <a:p xmlns:a="http://schemas.openxmlformats.org/drawingml/2006/main">
            <a:r>
              <a:t>https://brucehuang.ai/talks/polyu-ai-phd-guest-lecture-2026-09/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headline reproduces Dario’s exact essay title: We Must Pace the Frontier. Dario is the main story; Sam and Elon are supporting responses. Demis is a separate earlier related proposal.</a:t>
            </a:r>
          </a:p>
          <a:p xmlns:a="http://schemas.openxmlformats.org/drawingml/2006/main">
            <a:r>
              <a:t/>
            </a:r>
          </a:p>
          <a:p xmlns:a="http://schemas.openxmlformats.org/drawingml/2006/main">
            <a:r>
              <a:t>Suggested time 1:30</a:t>
            </a:r>
          </a:p>
          <a:p xmlns:a="http://schemas.openxmlformats.org/drawingml/2006/main">
            <a:r>
              <a:t>Visual: Dario's essay and the responses from Sam Altman and Elon Musk</a:t>
            </a:r>
          </a:p>
          <a:p xmlns:a="http://schemas.openxmlformats.org/drawingml/2006/main">
            <a:r>
              <a:t/>
            </a:r>
          </a:p>
          <a:p xmlns:a="http://schemas.openxmlformats.org/drawingml/2006/main">
            <a:r>
              <a:t>This is one reason I changed today's topic. Dario Amodei has just published an essay calling for frontier AI development to move at a pace that lets safety work keep up. His concern is that capability is accelerating, including AI helping build the next generation of AI. He also points to failures of control in agent systems. Anthropic commits to giving outside evaluators ongoing access. Sam Altman says he agrees on pacing the frontier and commits OpenAI to a similar evaluator arrangement. Elon Musk writes, “Dario is right”. Those are important responses, although they do not establish agreement on every policy detail. For this room, the question is how people keep meaningful control as agents take on more work. That connects the technical story to our working lives: what do we delegate, what do we check, and which decisions remain ours? The essay does not tell us exactly which jobs will disappear or when. It gives us a timely reason to discuss human choices. Let me show you two imagined futures.</a:t>
            </a:r>
          </a:p>
          <a:p xmlns:a="http://schemas.openxmlformats.org/drawingml/2006/main">
            <a:r>
              <a:t/>
            </a:r>
          </a:p>
          <a:p xmlns:a="http://schemas.openxmlformats.org/drawingml/2006/main">
            <a:r>
              <a:t>中文提示</a:t>
            </a:r>
          </a:p>
          <a:p xmlns:a="http://schemas.openxmlformats.org/drawingml/2006/main">
            <a:r>
              <a:t>這是我今天決定換題目的一個重要觸發。Dario 在新文章裏提出，應讓前沿 AI 的能力增長節奏給安全工作留下追趕時間。他提到 AI 幫助研發下一代 AI 的加速，也討論了 Agent 系統失控的風險。Anthropic 承諾讓外部評估者持續深入檢查；Sam 表示支持，並承諾 OpenAI 採取類似做法；馬斯克寫道 Dario is right。三人的回應並不等於對全文每項政策都達成共識。對今天的聽眾，我想由此追問：當 Agent 能承擔越來越多工作，人如何保持控制權？什麼可以交辦，什麼需要核對，哪些判斷仍由我們承擔？這是我把重點從 Harness 和 Token routing 轉向人的選擇的原因。文章沒有給出具體崗位消失的確定時間表。接下來用兩張圖呈現兩種未來想象。日期按香港時間展示，Sam 的原帖顯示為 9 月 13 日凌晨。</a:t>
            </a:r>
          </a:p>
          <a:p xmlns:a="http://schemas.openxmlformats.org/drawingml/2006/main">
            <a:r>
              <a:t/>
            </a:r>
          </a:p>
          <a:p xmlns:a="http://schemas.openxmlformats.org/drawingml/2006/main">
            <a:r>
              <a:t>Sources</a:t>
            </a:r>
          </a:p>
          <a:p xmlns:a="http://schemas.openxmlformats.org/drawingml/2006/main">
            <a:r>
              <a:t>https://darioamodei.com/post/we-must-pace-the-frontier</a:t>
            </a:r>
          </a:p>
          <a:p xmlns:a="http://schemas.openxmlformats.org/drawingml/2006/main">
            <a:r>
              <a:t>https://x.com/darioamodei/status/2098773920774074715</a:t>
            </a:r>
          </a:p>
          <a:p xmlns:a="http://schemas.openxmlformats.org/drawingml/2006/main">
            <a:r>
              <a:t>https://x.com/sama/status/2098811563415150910</a:t>
            </a:r>
          </a:p>
          <a:p xmlns:a="http://schemas.openxmlformats.org/drawingml/2006/main">
            <a:r>
              <a:t>https://x.com/elonmusk/status/2098789109980332057</a:t>
            </a:r>
          </a:p>
          <a:p xmlns:a="http://schemas.openxmlformats.org/drawingml/2006/main">
            <a:r>
              <a:t/>
            </a:r>
          </a:p>
          <a:p xmlns:a="http://schemas.openxmlformats.org/drawingml/2006/main">
            <a:r>
              <a:t>Demis Hassabis is DeepMind’s cofounder. His July 14, 2026 essay separately advocates independent safety evaluation, standards and coordinated slowdown if necessary. It is an earlier related proposal, not a direct reply to Dario’s September essay. These four statements show shared concern about safety and control, not universal agreement on every policy.</a:t>
            </a:r>
          </a:p>
          <a:p xmlns:a="http://schemas.openxmlformats.org/drawingml/2006/main">
            <a:r>
              <a:t/>
            </a:r>
          </a:p>
          <a:p xmlns:a="http://schemas.openxmlformats.org/drawingml/2006/main">
            <a:r>
              <a:t>Demis 的主張來自 7 月 14 日另一篇文章，並非回覆 Dario 的 9 月文章。四位領袖都關注安全與控制，不能因此說整個 AI 圈對所有政策都一致。</a:t>
            </a:r>
          </a:p>
          <a:p xmlns:a="http://schemas.openxmlformats.org/drawingml/2006/main">
            <a:r>
              <a:t>https://demishassabis.substack.com/p/a-framework-for-frontier-ai-and-the-dawning-of-a-new-age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0:50</a:t>
            </a:r>
          </a:p>
          <a:p xmlns:a="http://schemas.openxmlformats.org/drawingml/2006/main">
            <a:r>
              <a:t>Visual: Two imagined futures for people and AI</a:t>
            </a:r>
          </a:p>
          <a:p xmlns:a="http://schemas.openxmlformats.org/drawingml/2006/main">
            <a:r>
              <a:t/>
            </a:r>
          </a:p>
          <a:p xmlns:a="http://schemas.openxmlformats.org/drawingml/2006/main">
            <a:r>
              <a:t>Before we get into the tools, look at these two pictures. On the left, human evolution ends with a person riding a lobster. The person still holds the reins. On the right, a New Yorker cover from 2017 imagines robots walking past a human asking for help. These are imagined futures, not predictions. They raise today's question: when AI can do the work, what will we do? I want us to work toward the first picture. That means understanding how work changes, deciding what we want AI to take on, and taking responsibility for the result.</a:t>
            </a:r>
          </a:p>
          <a:p xmlns:a="http://schemas.openxmlformats.org/drawingml/2006/main">
            <a:r>
              <a:t/>
            </a:r>
          </a:p>
          <a:p xmlns:a="http://schemas.openxmlformats.org/drawingml/2006/main">
            <a:r>
              <a:t>中文提示</a:t>
            </a:r>
          </a:p>
          <a:p xmlns:a="http://schemas.openxmlformats.org/drawingml/2006/main">
            <a:r>
              <a:t>先看兩張圖。左邊，人騎在龍蝦上，仍握着繮繩；右邊，機器人在街上，人卻在路邊求助。這是兩種未來想象，不是預測。今天的問題是：當 AI 開始接手工作，人該做什麼？我希望我們走向前者。接下來討論工作怎樣變化、什麼可以交給 AI，以及哪些判斷由我們負責。</a:t>
            </a:r>
          </a:p>
          <a:p xmlns:a="http://schemas.openxmlformats.org/drawingml/2006/main">
            <a:r>
              <a:t/>
            </a:r>
          </a:p>
          <a:p xmlns:a="http://schemas.openxmlformats.org/drawingml/2006/main">
            <a:r>
              <a:t>Sources</a:t>
            </a:r>
          </a:p>
          <a:p xmlns:a="http://schemas.openxmlformats.org/drawingml/2006/main">
            <a:r>
              <a:t>https://brucehuang.ai/talks/clawcon-macao-opening-2026-05/</a:t>
            </a:r>
          </a:p>
          <a:p xmlns:a="http://schemas.openxmlformats.org/drawingml/2006/main">
            <a:r>
              <a:t>https://www.newyorker.com/culture/cover-story/cover-story-2017-10-23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0:15</a:t>
            </a:r>
          </a:p>
          <a:p xmlns:a="http://schemas.openxmlformats.org/drawingml/2006/main">
            <a:r>
              <a:t>Visual: From asking a question to delegating a task</a:t>
            </a:r>
          </a:p>
          <a:p xmlns:a="http://schemas.openxmlformats.org/drawingml/2006/main">
            <a:r>
              <a:t/>
            </a:r>
          </a:p>
          <a:p xmlns:a="http://schemas.openxmlformats.org/drawingml/2006/main">
            <a:r>
              <a:t>For many of us, work has meant doing the next step ourselves: write the draft, compare the files, make the slide, or pass information to the next person. Agents let us explore a different role. We can define a piece of work, give it the right materials, and judge what comes back. That changes how tasks fit together and what a person can take responsibility for. We will start with top AI trends, then connect the tools to three ways people can contribute, and finish with one task you can try.</a:t>
            </a:r>
          </a:p>
          <a:p xmlns:a="http://schemas.openxmlformats.org/drawingml/2006/main">
            <a:r>
              <a:t/>
            </a:r>
          </a:p>
          <a:p xmlns:a="http://schemas.openxmlformats.org/drawingml/2006/main">
            <a:r>
              <a:t>中文提示</a:t>
            </a:r>
          </a:p>
          <a:p xmlns:a="http://schemas.openxmlformats.org/drawingml/2006/main">
            <a:r>
              <a:t>很多人的日常工作，是親自完成一個步驟，再把信息交給下一個人。Agent 讓我們開始嘗試另一種角色：定義一件事、提供材料、判斷交回來的結果。它改變的是任務怎樣組合，以及一個人能承擔多大的工作範圍。先看趨勢，再看三類人的機會，最後落到一件可以親自嘗試的任務。</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0:45</a:t>
            </a:r>
          </a:p>
          <a:p xmlns:a="http://schemas.openxmlformats.org/drawingml/2006/main">
            <a:r>
              <a:t>Visual: Product &amp; Community — ClawCon HK in February, ClawCon Macao in late May, HolyCrab video generation</a:t>
            </a:r>
          </a:p>
          <a:p xmlns:a="http://schemas.openxmlformats.org/drawingml/2006/main">
            <a:r>
              <a:t/>
            </a:r>
          </a:p>
          <a:p xmlns:a="http://schemas.openxmlformats.org/drawingml/2006/main">
            <a:r>
              <a:t>My background includes Microsoft and Alibaba Cloud. I now work on two connected things. I founded OpenClaw Asia, an independent regional community for people building and using agents. I also founded HolyCrab.ai, an AI model and API aggregation platform, currently focused on AI video. On the left, the upper photo is ClawCon HK in February; the lower photo shows my opening remarks at ClawCon Macao at The Venetian Macao in late May. On the right is the public HolyCrab website’s visual video generator preview: prompt input, reference media and video settings. This is a public product showcase screenshot, not a signed-in task or a generated result. People arrived with very different questions. Developers wanted more reliable systems. People in business wanted help with real tasks. The community shows me how people get started. HolyCrab shows me what it takes to turn a task into a deliverable. That is the perspective I am bringing today.</a:t>
            </a:r>
          </a:p>
          <a:p xmlns:a="http://schemas.openxmlformats.org/drawingml/2006/main">
            <a:r>
              <a:t/>
            </a:r>
          </a:p>
          <a:p xmlns:a="http://schemas.openxmlformats.org/drawingml/2006/main">
            <a:r>
              <a:t>中文提示</a:t>
            </a:r>
          </a:p>
          <a:p xmlns:a="http://schemas.openxmlformats.org/drawingml/2006/main">
            <a:r>
              <a:t>我是 Bruce Huang。之前在微軟、阿里雲做過平台相關工作，之後進入創業。現在我做兩件相互連接的事：OpenClaw Asia，是我發起的獨立區域社區；HolyCrab.ai，是我們做的 AI 模型與 API 聚合平台，目前聚焦 AI 視頻。</a:t>
            </a:r>
          </a:p>
          <a:p xmlns:a="http://schemas.openxmlformats.org/drawingml/2006/main">
            <a:r>
              <a:t>左上是 2 月的 ClawCon HK，左下是 5 月底在澳門威尼斯人舉行的 ClawCon Macao。右側是 HolyCrab 官網公開展示的影片生成介面，包含提示詞、參考素材和影片設定；這是產品展示截圖，不是登入後的任務紀錄或生成結果。線下最有意思的地方，是每個人帶來的問題都不一樣：開發者想讓系統更穩定，做業務的人想把手頭的事交出去。</a:t>
            </a:r>
          </a:p>
          <a:p xmlns:a="http://schemas.openxmlformats.org/drawingml/2006/main">
            <a:r>
              <a:t>我在社區看到大家怎樣開始用 Agent，在 HolyCrab 看到一次任務怎樣變成實際交付。今天我會把這兩邊的觀察連起來。</a:t>
            </a:r>
          </a:p>
          <a:p xmlns:a="http://schemas.openxmlformats.org/drawingml/2006/main">
            <a:r>
              <a:t>過渡：先看美國這邊，產品正在接住什麼工作。</a:t>
            </a:r>
          </a:p>
          <a:p xmlns:a="http://schemas.openxmlformats.org/drawingml/2006/main">
            <a:r>
              <a:t/>
            </a:r>
          </a:p>
          <a:p xmlns:a="http://schemas.openxmlformats.org/drawingml/2006/main">
            <a:r>
              <a:t>Sources</a:t>
            </a:r>
          </a:p>
          <a:p xmlns:a="http://schemas.openxmlformats.org/drawingml/2006/main">
            <a:r>
              <a:t>https://brucehuang.ai/talks/polyu-ai-phd-guest-lecture-2026-09/</a:t>
            </a:r>
          </a:p>
          <a:p xmlns:a="http://schemas.openxmlformats.org/drawingml/2006/main">
            <a:r>
              <a:t>https://brucehuang.ai/</a:t>
            </a:r>
          </a:p>
          <a:p xmlns:a="http://schemas.openxmlformats.org/drawingml/2006/main">
            <a:r>
              <a:t>https://x.com/OpenClaw_ASIA/status/2060935146295984377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1:00</a:t>
            </a:r>
          </a:p>
          <a:p xmlns:a="http://schemas.openxmlformats.org/drawingml/2006/main">
            <a:r>
              <a:t>Visual: Codex use across functions at OpenAI</a:t>
            </a:r>
          </a:p>
          <a:p xmlns:a="http://schemas.openxmlformats.org/drawingml/2006/main">
            <a:r>
              <a:t/>
            </a:r>
          </a:p>
          <a:p xmlns:a="http://schemas.openxmlformats.org/drawingml/2006/main">
            <a:r>
              <a:t>One important trend is that model capability is becoming a work product. OpenAI puts it into Codex. Anthropic brings it into Claude Code and Cowork. The question is what work the product can take on. This chart shows Codex use inside OpenAI, across different job functions. Notice how use expands beyond engineering. The measure is the share of output tokens, not a percentage improvement in productivity. It is also an internal sample. I use it to show a direction: AI is becoming part of the environment where people do their work. Files, tools and delivery now matter alongside the model itself.</a:t>
            </a:r>
          </a:p>
          <a:p xmlns:a="http://schemas.openxmlformats.org/drawingml/2006/main">
            <a:r>
              <a:t/>
            </a:r>
          </a:p>
          <a:p xmlns:a="http://schemas.openxmlformats.org/drawingml/2006/main">
            <a:r>
              <a:t>中文提示</a:t>
            </a:r>
          </a:p>
          <a:p xmlns:a="http://schemas.openxmlformats.org/drawingml/2006/main">
            <a:r>
              <a:t>一個重要趨勢，是模型能力正在進入工作產品。OpenAI 的 Codex，以及 Anthropic 的 Claude Code 和 Cowork，開始接住代碼庫、文件夾和知識工作。左圖是 OpenAI 內部不同職能的使用情況，縱軸是輸出 token 份額，不能讀成效率提升幅度。我們看的是工具怎樣進入工作環境。</a:t>
            </a:r>
          </a:p>
          <a:p xmlns:a="http://schemas.openxmlformats.org/drawingml/2006/main">
            <a:r>
              <a:t/>
            </a:r>
          </a:p>
          <a:p xmlns:a="http://schemas.openxmlformats.org/drawingml/2006/main">
            <a:r>
              <a:t>Sources</a:t>
            </a:r>
          </a:p>
          <a:p xmlns:a="http://schemas.openxmlformats.org/drawingml/2006/main">
            <a:r>
              <a:t>https://openai.com/index/how-agents-are-transforming-work/</a:t>
            </a:r>
          </a:p>
          <a:p xmlns:a="http://schemas.openxmlformats.org/drawingml/2006/main">
            <a:r>
              <a:t>https://openai.com/codex/</a:t>
            </a:r>
          </a:p>
          <a:p xmlns:a="http://schemas.openxmlformats.org/drawingml/2006/main">
            <a:r>
              <a:t>https://claude.com/product/claude-code</a:t>
            </a:r>
          </a:p>
          <a:p xmlns:a="http://schemas.openxmlformats.org/drawingml/2006/main">
            <a:r>
              <a:t>https://claude.com/product/cowork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0:45</a:t>
            </a:r>
          </a:p>
          <a:p xmlns:a="http://schemas.openxmlformats.org/drawingml/2006/main">
            <a:r>
              <a:t>Visual: Leading models on Arena</a:t>
            </a:r>
          </a:p>
          <a:p xmlns:a="http://schemas.openxmlformats.org/drawingml/2006/main">
            <a:r>
              <a:t/>
            </a:r>
          </a:p>
          <a:p xmlns:a="http://schemas.openxmlformats.org/drawingml/2006/main">
            <a:r>
              <a:t>Here is another trend: more models are approaching the frontier. This chart compares leading US and Chinese models on Arena. You do not need to remember the scores. Look at how the distance between the curves changes. The gap on this evaluation has narrowed. But a benchmark score does not tell us whether a product will finish our report or handle a messy folder. The model is one part of the system. Tools, context and checks still matter. These data run through March, so treat the chart as background, not a live ranking. Next, let us look at the products people can actually open.</a:t>
            </a:r>
          </a:p>
          <a:p xmlns:a="http://schemas.openxmlformats.org/drawingml/2006/main">
            <a:r>
              <a:t/>
            </a:r>
          </a:p>
          <a:p xmlns:a="http://schemas.openxmlformats.org/drawingml/2006/main">
            <a:r>
              <a:t>中文提示</a:t>
            </a:r>
          </a:p>
          <a:p xmlns:a="http://schemas.openxmlformats.org/drawingml/2006/main">
            <a:r>
              <a:t>這張圖比較美國和中國頭部模型在 Arena 上的表現。先看曲線距離的變化，不用記分數。差距收窄是一個趨勢背景，但評測分數不能直接回答產品能否交出報告、處理複雜文件。數據截至三月，不是九月即時排名。</a:t>
            </a:r>
          </a:p>
          <a:p xmlns:a="http://schemas.openxmlformats.org/drawingml/2006/main">
            <a:r>
              <a:t/>
            </a:r>
          </a:p>
          <a:p xmlns:a="http://schemas.openxmlformats.org/drawingml/2006/main">
            <a:r>
              <a:t>Sources</a:t>
            </a:r>
          </a:p>
          <a:p xmlns:a="http://schemas.openxmlformats.org/drawingml/2006/main">
            <a:r>
              <a:t>https://hai.stanford.edu/ai-index/2026-ai-index-report/technical-performance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0:45</a:t>
            </a:r>
          </a:p>
          <a:p xmlns:a="http://schemas.openxmlformats.org/drawingml/2006/main">
            <a:r>
              <a:t>Visual: WorkBuddy: a workspace for tasks</a:t>
            </a:r>
          </a:p>
          <a:p xmlns:a="http://schemas.openxmlformats.org/drawingml/2006/main">
            <a:r>
              <a:t/>
            </a:r>
          </a:p>
          <a:p xmlns:a="http://schemas.openxmlformats.org/drawingml/2006/main">
            <a:r>
              <a:t>WorkBuddy and Doubao illustrate another useful change: AI is getting closer to the desktop and the materials people already use. WorkBuddy presents itself as a workspace that can work with local files and produce documents, spreadsheets and presentations. Doubao's desktop app helps people read files, understand pages and search for information. The depth of execution differs. Understanding a page does not automatically mean completing an entire process across every app. Start with a task you know well, then check which actions your product actually supports. You do not need to memorize a product ranking before you begin.</a:t>
            </a:r>
          </a:p>
          <a:p xmlns:a="http://schemas.openxmlformats.org/drawingml/2006/main">
            <a:r>
              <a:t/>
            </a:r>
          </a:p>
          <a:p xmlns:a="http://schemas.openxmlformats.org/drawingml/2006/main">
            <a:r>
              <a:t>中文提示</a:t>
            </a:r>
          </a:p>
          <a:p xmlns:a="http://schemas.openxmlformats.org/drawingml/2006/main">
            <a:r>
              <a:t>在中國這一側，工作入口是一個值得看的角度。WorkBuddy 的官方定位就是職場工作台，可以操作本地文件、形成文檔、表格和演示稿。豆包桌面版強調共享軟件內容、讀網頁、看文檔、搜索和解釋。</a:t>
            </a:r>
          </a:p>
          <a:p xmlns:a="http://schemas.openxmlformats.org/drawingml/2006/main">
            <a:r>
              <a:t>這些能力的執行深度不同。能看懂當前頁面，並不自動意味着能在所有軟件裏完成整段任務。我們要看自己使用的那個入口，實際開放了哪些動作。</a:t>
            </a:r>
          </a:p>
          <a:p xmlns:a="http://schemas.openxmlformats.org/drawingml/2006/main">
            <a:r>
              <a:t>所以我不會讓大家先背產品榜單。先找到一件常做的工作，再看哪個入口能接住它。</a:t>
            </a:r>
          </a:p>
          <a:p xmlns:a="http://schemas.openxmlformats.org/drawingml/2006/main">
            <a:r>
              <a:t>過渡：到底怎樣的行為，我們在這場分享裏叫 Agent？</a:t>
            </a:r>
          </a:p>
          <a:p xmlns:a="http://schemas.openxmlformats.org/drawingml/2006/main">
            <a:r>
              <a:t/>
            </a:r>
          </a:p>
          <a:p xmlns:a="http://schemas.openxmlformats.org/drawingml/2006/main">
            <a:r>
              <a:t>Sources</a:t>
            </a:r>
          </a:p>
          <a:p xmlns:a="http://schemas.openxmlformats.org/drawingml/2006/main">
            <a:r>
              <a:t>https://www.workbuddy.ai/</a:t>
            </a:r>
          </a:p>
          <a:p xmlns:a="http://schemas.openxmlformats.org/drawingml/2006/main">
            <a:r>
              <a:t>https://www.codebuddy.cn/docs/workbuddy/Quickstart</a:t>
            </a:r>
          </a:p>
          <a:p xmlns:a="http://schemas.openxmlformats.org/drawingml/2006/main">
            <a:r>
              <a:t>https://www.doubao.com/download/desktop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1:00</a:t>
            </a:r>
          </a:p>
          <a:p xmlns:a="http://schemas.openxmlformats.org/drawingml/2006/main">
            <a:r>
              <a:t>Visual: The action and feedback loop</a:t>
            </a:r>
          </a:p>
          <a:p xmlns:a="http://schemas.openxmlformats.org/drawingml/2006/main">
            <a:r>
              <a:t/>
            </a:r>
          </a:p>
          <a:p xmlns:a="http://schemas.openxmlformats.org/drawingml/2006/main">
            <a:r>
              <a:t>This is the basic loop. A person gives a goal. The model chooses an action, and a tool applies that action in an environment. The result comes back. The agent then decides whether to continue, change its approach or ask for help. Imagine asking for a customer presentation. It needs to read the brief, notice missing information, make a draft and check the file. Each result changes what it should do next. A harness is the working environment around this loop: the tools, files, saved progress and operating limits. Here, learning from a result means adjusting the next action. It does not necessarily mean retraining the model.</a:t>
            </a:r>
          </a:p>
          <a:p xmlns:a="http://schemas.openxmlformats.org/drawingml/2006/main">
            <a:r>
              <a:t/>
            </a:r>
          </a:p>
          <a:p xmlns:a="http://schemas.openxmlformats.org/drawingml/2006/main">
            <a:r>
              <a:t>中文提示</a:t>
            </a:r>
          </a:p>
          <a:p xmlns:a="http://schemas.openxmlformats.org/drawingml/2006/main">
            <a:r>
              <a:t>看這張最簡單的循環圖。人交一個目標，模型選擇動作，工具把動作落到環境裏。環境把結果交回來，Agent 再決定繼續、修改，還是停下來找人。</a:t>
            </a:r>
          </a:p>
          <a:p xmlns:a="http://schemas.openxmlformats.org/drawingml/2006/main">
            <a:r>
              <a:t>比如“替我做一份客户演示”：它要讀 brief，檢查缺少什麼，寫分鏡，生成文件，再核對要求。每一步看到的結果，會影響下一步。</a:t>
            </a:r>
          </a:p>
          <a:p xmlns:a="http://schemas.openxmlformats.org/drawingml/2006/main">
            <a:r>
              <a:t>Harness 這個詞可以理解成配套的工作環境：有哪些工具，材料放哪裏，進度怎麼保存，能做什麼，出錯怎麼辦。這個循環接起來，才有持續做事的可能。</a:t>
            </a:r>
          </a:p>
          <a:p xmlns:a="http://schemas.openxmlformats.org/drawingml/2006/main">
            <a:r>
              <a:t>過渡：用這張圖看產品，名字就容易記住了。</a:t>
            </a:r>
          </a:p>
          <a:p xmlns:a="http://schemas.openxmlformats.org/drawingml/2006/main">
            <a:r>
              <a:t/>
            </a:r>
          </a:p>
          <a:p xmlns:a="http://schemas.openxmlformats.org/drawingml/2006/main">
            <a:r>
              <a:t>Sources</a:t>
            </a:r>
          </a:p>
          <a:p xmlns:a="http://schemas.openxmlformats.org/drawingml/2006/main">
            <a:r>
              <a:t>https://www.anthropic.com/engineering/building-effective-agents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1:30</a:t>
            </a:r>
          </a:p>
          <a:p xmlns:a="http://schemas.openxmlformats.org/drawingml/2006/main">
            <a:r>
              <a:t>Visual: Four entry points into agent work</a:t>
            </a:r>
          </a:p>
          <a:p xmlns:a="http://schemas.openxmlformats.org/drawingml/2006/main">
            <a:r>
              <a:t/>
            </a:r>
          </a:p>
          <a:p xmlns:a="http://schemas.openxmlformats.org/drawingml/2006/main">
            <a:r>
              <a:t>Here is the landscape on one page. Read it by the work you want to hand over. For software, there are Codex, Claude Code, Cursor, Grok Build, GitHub Copilot and Qoder. Coding agents also work with files, research and other project tasks. For office work, look at Claude Cowork, Tencent WorkBuddy, Doubao Work and Alibaba's QwenWork, or 千問辦公. Alibaba has brought together capabilities from QoderWork, Mulerun and Wukong. For a complete assignment, look at Manus, ChatGPT Work, Genspark Super Agent and Perplexity Computer. These products can research, use tools and create finished deliverables. ChatGPT Work is the current product name; OpenAI’s help center says the earlier ChatGPT agent experience is no longer available. For an ongoing teammate, look at Grok Bot, OpenClaw and Hermes. Grok Bot keeps working on a persistent cloud computer. It is a different product from Grok Build, the coding agent. These areas overlap. My takeaway is that agents are becoming environments where work happens. Choose a useful task and an output you can judge, then choose the tool. We will look more closely at a few of these next.</a:t>
            </a:r>
          </a:p>
          <a:p xmlns:a="http://schemas.openxmlformats.org/drawingml/2006/main">
            <a:r>
              <a:t/>
            </a:r>
          </a:p>
          <a:p xmlns:a="http://schemas.openxmlformats.org/drawingml/2006/main">
            <a:r>
              <a:t>中文提示</a:t>
            </a:r>
          </a:p>
          <a:p xmlns:a="http://schemas.openxmlformats.org/drawingml/2006/main">
            <a:r>
              <a:t>這頁按工作入口看，不按國家，也不按能力高低。編程類包括 Codex、Claude Code、Cursor、Grok Build、GitHub Copilot 和 Qoder；辦公類包括 Claude Cowork、騰訊 WorkBuddy、豆包工作和阿里千問辦公 QwenWork。千問辦公整合了 QoderWork、Mulerun 與悟空的核心能力。完整交付類包括 Manus、ChatGPT Work、Genspark Super Agent 和 Perplexity Computer，例如從調研到報告、簡報或原型。OpenAI 的最新官方資料已以 ChatGPT Work 承接長程多步任務，這裏使用目前名稱。Grok Bot、OpenClaw、Hermes 則可以從持續協作的助手來理解。Grok Bot 有持續運行的雲電腦，Grok Build 是另一款編程 Agent。各區會重疊：編程 Agent 能處理辦公工作，辦公平台也能做網站。圖表達的是常見入口，不是產品能力上限。先明確任務與可檢查的結果，再選擇工具。豆包工作的依據是 9 月 10 日公佈、9 月 17 日生效的最新政策，不代表現場每個人都已有相同入口；實際開放範圍取決於版本與地區。</a:t>
            </a:r>
          </a:p>
          <a:p xmlns:a="http://schemas.openxmlformats.org/drawingml/2006/main">
            <a:r>
              <a:t/>
            </a:r>
          </a:p>
          <a:p xmlns:a="http://schemas.openxmlformats.org/drawingml/2006/main">
            <a:r>
              <a:t>Sources</a:t>
            </a:r>
          </a:p>
          <a:p xmlns:a="http://schemas.openxmlformats.org/drawingml/2006/main">
            <a:r>
              <a:t>https://openai.com/codex/</a:t>
            </a:r>
          </a:p>
          <a:p xmlns:a="http://schemas.openxmlformats.org/drawingml/2006/main">
            <a:r>
              <a:t>https://openai.com/index/introducing-the-codex-app/</a:t>
            </a:r>
          </a:p>
          <a:p xmlns:a="http://schemas.openxmlformats.org/drawingml/2006/main">
            <a:r>
              <a:t>https://code.claude.com/docs/en/overview</a:t>
            </a:r>
          </a:p>
          <a:p xmlns:a="http://schemas.openxmlformats.org/drawingml/2006/main">
            <a:r>
              <a:t>https://claude.com/product/cowork</a:t>
            </a:r>
          </a:p>
          <a:p xmlns:a="http://schemas.openxmlformats.org/drawingml/2006/main">
            <a:r>
              <a:t>https://cursor.com/docs/agent/overview</a:t>
            </a:r>
          </a:p>
          <a:p xmlns:a="http://schemas.openxmlformats.org/drawingml/2006/main">
            <a:r>
              <a:t>https://docs.x.ai/build/overview</a:t>
            </a:r>
          </a:p>
          <a:p xmlns:a="http://schemas.openxmlformats.org/drawingml/2006/main">
            <a:r>
              <a:t>https://docs.github.com/en/copilot/concepts/agents/cloud-agent/about-cloud-agent</a:t>
            </a:r>
          </a:p>
          <a:p xmlns:a="http://schemas.openxmlformats.org/drawingml/2006/main">
            <a:r>
              <a:t>https://docs.qoder.com/desktop/overview</a:t>
            </a:r>
          </a:p>
          <a:p xmlns:a="http://schemas.openxmlformats.org/drawingml/2006/main">
            <a:r>
              <a:t>https://cloud.tencent.com.cn/product/workbuddy</a:t>
            </a:r>
          </a:p>
          <a:p xmlns:a="http://schemas.openxmlformats.org/drawingml/2006/main">
            <a:r>
              <a:t>https://www.doubao.com/legal/privacy</a:t>
            </a:r>
          </a:p>
          <a:p xmlns:a="http://schemas.openxmlformats.org/drawingml/2006/main">
            <a:r>
              <a:t>https://ali-home.alibaba.com/document-2021039099929952256</a:t>
            </a:r>
          </a:p>
          <a:p xmlns:a="http://schemas.openxmlformats.org/drawingml/2006/main">
            <a:r>
              <a:t>https://manus.im/solutions/product</a:t>
            </a:r>
          </a:p>
          <a:p xmlns:a="http://schemas.openxmlformats.org/drawingml/2006/main">
            <a:r>
              <a:t>https://docs.x.ai/grok-bot/overview</a:t>
            </a:r>
          </a:p>
          <a:p xmlns:a="http://schemas.openxmlformats.org/drawingml/2006/main">
            <a:r>
              <a:t>https://openclaw.ai/</a:t>
            </a:r>
          </a:p>
          <a:p xmlns:a="http://schemas.openxmlformats.org/drawingml/2006/main">
            <a:r>
              <a:t>https://hermes-agent.nousresearch.com/</a:t>
            </a:r>
          </a:p>
          <a:p xmlns:a="http://schemas.openxmlformats.org/drawingml/2006/main">
            <a:r>
              <a:t/>
            </a:r>
          </a:p>
          <a:p xmlns:a="http://schemas.openxmlformats.org/drawingml/2006/main">
            <a:r>
              <a:t>Logos identify products, not a ranking. WorkBuddy, Cowork and coding agents can also complete entire assignments; the map shows common starting points, not exclusive capabilities.</a:t>
            </a:r>
          </a:p>
          <a:p xmlns:a="http://schemas.openxmlformats.org/drawingml/2006/main">
            <a:r>
              <a:t>Logo 用於辨識產品，並非排名。WorkBuddy、Cowork 和編程 Agent 也能完整交付任務，分區只代表常見入口。</a:t>
            </a:r>
          </a:p>
          <a:p xmlns:a="http://schemas.openxmlformats.org/drawingml/2006/main">
            <a:r>
              <a:t>https://help.openai.com/en/articles/20001275-chatgpt-work-and-codex</a:t>
            </a:r>
          </a:p>
          <a:p xmlns:a="http://schemas.openxmlformats.org/drawingml/2006/main">
            <a:r>
              <a:t>https://www.genspark.ai/helpcenter/super-agent</a:t>
            </a:r>
          </a:p>
          <a:p xmlns:a="http://schemas.openxmlformats.org/drawingml/2006/main">
            <a:r>
              <a:t>https://www.perplexity.ai/products/computer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1:00</a:t>
            </a:r>
          </a:p>
          <a:p xmlns:a="http://schemas.openxmlformats.org/drawingml/2006/main">
            <a:r>
              <a:t>Visual: OpenClaw: an open personal assistant</a:t>
            </a:r>
          </a:p>
          <a:p xmlns:a="http://schemas.openxmlformats.org/drawingml/2006/main">
            <a:r>
              <a:t/>
            </a:r>
          </a:p>
          <a:p xmlns:a="http://schemas.openxmlformats.org/drawingml/2006/main">
            <a:r>
              <a:t>OpenClaw is useful to think about as a home for recurring work. You can reach an assistant through a familiar messaging entry point, while it has a workspace and tools behind it. A good first task is a daily briefing from a small set of public sources. Specify the sources, the output and when it should ask you a question. Start with drafts you can review. Once one task works reliably, you can decide which additional tools it needs. The important part is the recurring task and its boundaries, not connecting everything on day one.</a:t>
            </a:r>
          </a:p>
          <a:p xmlns:a="http://schemas.openxmlformats.org/drawingml/2006/main">
            <a:r>
              <a:t/>
            </a:r>
          </a:p>
          <a:p xmlns:a="http://schemas.openxmlformats.org/drawingml/2006/main">
            <a:r>
              <a:t>中文提示</a:t>
            </a:r>
          </a:p>
          <a:p xmlns:a="http://schemas.openxmlformats.org/drawingml/2006/main">
            <a:r>
              <a:t>OpenClaw 的直觀特點，是把助手帶到你已有的消息入口，並連接自己的工作空間和工具。你不必每次重新解釋所有背景，才開始處理一件重複發生的事。</a:t>
            </a:r>
          </a:p>
          <a:p xmlns:a="http://schemas.openxmlformats.org/drawingml/2006/main">
            <a:r>
              <a:t>比如做 HolyCrab 的產品資料簡報，可以先讓它按你選定的公開來源，整理變更、保留鏈接、單列不確定項。第一步只做到生成草稿，連續幾次核對之後，再考慮定時運行。</a:t>
            </a:r>
          </a:p>
          <a:p xmlns:a="http://schemas.openxmlformats.org/drawingml/2006/main">
            <a:r>
              <a:t>這類長期助手的價值，不在於裝了多少插件，而在於它能不能持續接住一件有用的工作。</a:t>
            </a:r>
          </a:p>
          <a:p xmlns:a="http://schemas.openxmlformats.org/drawingml/2006/main">
            <a:r>
              <a:t>過渡：任務重複發生後，下一次能不能做得更好？</a:t>
            </a:r>
          </a:p>
          <a:p xmlns:a="http://schemas.openxmlformats.org/drawingml/2006/main">
            <a:r>
              <a:t/>
            </a:r>
          </a:p>
          <a:p xmlns:a="http://schemas.openxmlformats.org/drawingml/2006/main">
            <a:r>
              <a:t>Sources</a:t>
            </a:r>
          </a:p>
          <a:p xmlns:a="http://schemas.openxmlformats.org/drawingml/2006/main">
            <a:r>
              <a:t>https://openclaw.ai/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1:00</a:t>
            </a:r>
          </a:p>
          <a:p xmlns:a="http://schemas.openxmlformats.org/drawingml/2006/main">
            <a:r>
              <a:t>Visual: Hermes Agent: memory and Skills</a:t>
            </a:r>
          </a:p>
          <a:p xmlns:a="http://schemas.openxmlformats.org/drawingml/2006/main">
            <a:r>
              <a:t/>
            </a:r>
          </a:p>
          <a:p xmlns:a="http://schemas.openxmlformats.org/drawingml/2006/main">
            <a:r>
              <a:t>Hermes highlights a different part of the long-term assistant story: carrying experience from one task into the next. It combines persistent memory with reusable Skills. Suppose a draft repeatedly gets a product name wrong. The useful next step is to save the correction as a clear rule and check that the next task follows it. That is more valuable than repeating the same instruction every time. This does not mean the base model has retrained itself, or that saved memory is always correct. You still need to review results. The goal is to make useful experience easier to reuse.</a:t>
            </a:r>
          </a:p>
          <a:p xmlns:a="http://schemas.openxmlformats.org/drawingml/2006/main">
            <a:r>
              <a:t/>
            </a:r>
          </a:p>
          <a:p xmlns:a="http://schemas.openxmlformats.org/drawingml/2006/main">
            <a:r>
              <a:t>中文提示</a:t>
            </a:r>
          </a:p>
          <a:p xmlns:a="http://schemas.openxmlformats.org/drawingml/2006/main">
            <a:r>
              <a:t>Hermes 強調持續記憶和自動形成 Skills。你可以把 Skill 想成可複用的做法：輸入是什麼、先做什麼、怎麼檢查。</a:t>
            </a:r>
          </a:p>
          <a:p xmlns:a="http://schemas.openxmlformats.org/drawingml/2006/main">
            <a:r>
              <a:t>還是那份資料簡報。如果上次漏了發佈日期，我們就把“每條信息保留來源日期”寫進規則；如果摘要混進了推測，就補上事實與判斷的分列要求。下一次任務可以複用這些經驗。</a:t>
            </a:r>
          </a:p>
          <a:p xmlns:a="http://schemas.openxmlformats.org/drawingml/2006/main">
            <a:r>
              <a:t>這裏主要講的是客户端的記憶和工作方法，不能把它直接説成底層模型被重新訓練了。保存下來的方法，也需要用新任務檢查。</a:t>
            </a:r>
          </a:p>
          <a:p xmlns:a="http://schemas.openxmlformats.org/drawingml/2006/main">
            <a:r>
              <a:t>過渡：如果開發者想連整個工作環境都自己組裝呢？</a:t>
            </a:r>
          </a:p>
          <a:p xmlns:a="http://schemas.openxmlformats.org/drawingml/2006/main">
            <a:r>
              <a:t/>
            </a:r>
          </a:p>
          <a:p xmlns:a="http://schemas.openxmlformats.org/drawingml/2006/main">
            <a:r>
              <a:t>Sources</a:t>
            </a:r>
          </a:p>
          <a:p xmlns:a="http://schemas.openxmlformats.org/drawingml/2006/main">
            <a:r>
              <a:t>https://hermes-agent.nousresearch.com/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0:45</a:t>
            </a:r>
          </a:p>
          <a:p xmlns:a="http://schemas.openxmlformats.org/drawingml/2006/main">
            <a:r>
              <a:t>Visual: DeepSeek Harness: everything is a plugin</a:t>
            </a:r>
          </a:p>
          <a:p xmlns:a="http://schemas.openxmlformats.org/drawingml/2006/main">
            <a:r>
              <a:t/>
            </a:r>
          </a:p>
          <a:p xmlns:a="http://schemas.openxmlformats.org/drawingml/2006/main">
            <a:r>
              <a:t>DeepSeek Harness is about the environment around the model. Its organizing idea is that capabilities can be composed as plugins. Developers can work with models, tools, sessions and execution loops as parts of a system. This matters when a ready-made application does not fit the task you want to build. It also helps explain why a harness is different from a model. The model contributes intelligence; the surrounding system makes actions possible and keeps work organized. The official product is still a developer preview. For a first experiment, use an isolated folder with sample files and a clearly defined task.</a:t>
            </a:r>
          </a:p>
          <a:p xmlns:a="http://schemas.openxmlformats.org/drawingml/2006/main">
            <a:r>
              <a:t/>
            </a:r>
          </a:p>
          <a:p xmlns:a="http://schemas.openxmlformats.org/drawingml/2006/main">
            <a:r>
              <a:t>中文提示</a:t>
            </a:r>
          </a:p>
          <a:p xmlns:a="http://schemas.openxmlformats.org/drawingml/2006/main">
            <a:r>
              <a:t>DeepSeek Harness 把可組裝這件事擺到了台前。模型、工具、會話、沙箱、執行循環和界面，都通過插件組織。</a:t>
            </a:r>
          </a:p>
          <a:p xmlns:a="http://schemas.openxmlformats.org/drawingml/2006/main">
            <a:r>
              <a:t>對開發者來説，可以在這裏研究：換一種工具、保留不同的任務狀態，或者增加一次檢查，是否讓系統更適合某項工作。它屬於執行環境這一層，不等同於 DeepSeek 模型本身。</a:t>
            </a:r>
          </a:p>
          <a:p xmlns:a="http://schemas.openxmlformats.org/drawingml/2006/main">
            <a:r>
              <a:t>它仍處於開發者預覽。第一次實踐，我建議用一個獨立的樣例目錄，先讓它讀文件、解釋計劃，再放開有限的寫入。技術細節不需要今天全記住。</a:t>
            </a:r>
          </a:p>
          <a:p xmlns:a="http://schemas.openxmlformats.org/drawingml/2006/main">
            <a:r>
              <a:t>過渡：如果你現在只想交一個項目，現成產品可以從哪裏開始？</a:t>
            </a:r>
          </a:p>
          <a:p xmlns:a="http://schemas.openxmlformats.org/drawingml/2006/main">
            <a:r>
              <a:t/>
            </a:r>
          </a:p>
          <a:p xmlns:a="http://schemas.openxmlformats.org/drawingml/2006/main">
            <a:r>
              <a:t>Sources</a:t>
            </a:r>
          </a:p>
          <a:p xmlns:a="http://schemas.openxmlformats.org/drawingml/2006/main">
            <a:r>
              <a:t>https://deepseek.com/harness/en/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1:15</a:t>
            </a:r>
          </a:p>
          <a:p xmlns:a="http://schemas.openxmlformats.org/drawingml/2006/main">
            <a:r>
              <a:t>Visual: A sample CSV becomes a review list</a:t>
            </a:r>
          </a:p>
          <a:p xmlns:a="http://schemas.openxmlformats.org/drawingml/2006/main">
            <a:r>
              <a:t/>
            </a:r>
          </a:p>
          <a:p xmlns:a="http://schemas.openxmlformats.org/drawingml/2006/main">
            <a:r>
              <a:t>A simple way to try Codex or Claude is to ask for a small deliverable from a folder. In our example, you give it a CSV of candidate video shots and ask it to identify the ones that need another review. Codex and Claude Code can help with project execution and code. Claude Cowork offers an entry point for files and knowledge work. The key is the same: say what you want back and how you will check it. Ask for a review CSV, then compare a few known records with the source. An agent saying it is done is less useful than a file you can open and verify.</a:t>
            </a:r>
          </a:p>
          <a:p xmlns:a="http://schemas.openxmlformats.org/drawingml/2006/main">
            <a:r>
              <a:t/>
            </a:r>
          </a:p>
          <a:p xmlns:a="http://schemas.openxmlformats.org/drawingml/2006/main">
            <a:r>
              <a:t>中文提示</a:t>
            </a:r>
          </a:p>
          <a:p xmlns:a="http://schemas.openxmlformats.org/drawingml/2006/main">
            <a:r>
              <a:t>假設 HolyCrab 團隊需要一個小工具：整理樣片評審結果，找出還沒通過的鏡頭。我們可以把樣例 CSV 和字段解釋交給 Codex 或 Claude Code，讓它實現篩選，並用幾條已知記錄驗證。</a:t>
            </a:r>
          </a:p>
          <a:p xmlns:a="http://schemas.openxmlformats.org/drawingml/2006/main">
            <a:r>
              <a:t>如果主要成果是整理文件、分析材料、製作知識工作交付物，也可以從 Claude Cowork 的對應入口開始。產品名稱很接近，關鍵仍然是當前入口能訪問什麼材料、執行什麼動作。</a:t>
            </a:r>
          </a:p>
          <a:p xmlns:a="http://schemas.openxmlformats.org/drawingml/2006/main">
            <a:r>
              <a:t>一個更好的任務是：“輸出待複審列表，列出原因；用我給的三條記錄驗算。”你交出的就包括了做法和結束條件。</a:t>
            </a:r>
          </a:p>
          <a:p xmlns:a="http://schemas.openxmlformats.org/drawingml/2006/main">
            <a:r>
              <a:t>過渡：在這樣的工作方式裏，人會分成哪些角色？</a:t>
            </a:r>
          </a:p>
          <a:p xmlns:a="http://schemas.openxmlformats.org/drawingml/2006/main">
            <a:r>
              <a:t/>
            </a:r>
          </a:p>
          <a:p xmlns:a="http://schemas.openxmlformats.org/drawingml/2006/main">
            <a:r>
              <a:t>Sources</a:t>
            </a:r>
          </a:p>
          <a:p xmlns:a="http://schemas.openxmlformats.org/drawingml/2006/main">
            <a:r>
              <a:t>https://openai.com/codex/</a:t>
            </a:r>
          </a:p>
          <a:p xmlns:a="http://schemas.openxmlformats.org/drawingml/2006/main">
            <a:r>
              <a:t>https://claude.com/product/claude-code</a:t>
            </a:r>
          </a:p>
          <a:p xmlns:a="http://schemas.openxmlformats.org/drawingml/2006/main">
            <a:r>
              <a:t>https://claude.com/product/cowork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1:15</a:t>
            </a:r>
          </a:p>
          <a:p xmlns:a="http://schemas.openxmlformats.org/drawingml/2006/main">
            <a:r>
              <a:t/>
            </a:r>
          </a:p>
          <a:p xmlns:a="http://schemas.openxmlformats.org/drawingml/2006/main">
            <a:r>
              <a:t>Here is my provocation: white-collar work now has only three categories. This is my way of looking at how work is changing, not a literal census of every occupation. First, improve AI itself: foundation research, models and training. Second, build agents that can perform work: tools, execution and recovery. Third, use AI to deliver business outcomes: understand the customer, define the task and judge the result. Most people in this room will find their largest opportunity in the third category. These kinds of work overlap, and a person may do more than one. The practical question is: which kind of work will you own, and what will you deliver with AI?</a:t>
            </a:r>
          </a:p>
          <a:p xmlns:a="http://schemas.openxmlformats.org/drawingml/2006/main">
            <a:r>
              <a:t/>
            </a:r>
          </a:p>
          <a:p xmlns:a="http://schemas.openxmlformats.org/drawingml/2006/main">
            <a:r>
              <a:t>中文提示</a:t>
            </a:r>
          </a:p>
          <a:p xmlns:a="http://schemas.openxmlformats.org/drawingml/2006/main">
            <a:r>
              <a:t>我今天想提出一個判斷：白領工作，只剩三類。這是我理解工作變化的框架，不是説統計上所有職業已經消失，只剩三種職稱。第一類，研究 AI 本身，做模型、訓練和基礎能力。第二類，搭建 Agent，讓它能調用工具、執行任務、處理錯誤。第三類，用 AI 做業務，理解客户、定義任務、判斷結果，交付真正有用的成果。對在座大多數人來説，第三類是最直接的機會。三類工作會交叉，一個人也可以兼做幾類。你要選的，是你準備負責哪一類工作，以及用 AI 交付什麼成果。</a:t>
            </a:r>
          </a:p>
          <a:p xmlns:a="http://schemas.openxmlformats.org/drawingml/2006/main">
            <a:r>
              <a:t>過渡：三類工作的作品，分別要回答什麼問題？</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1:00</a:t>
            </a:r>
          </a:p>
          <a:p xmlns:a="http://schemas.openxmlformats.org/drawingml/2006/main">
            <a:r>
              <a:t>Visual: Different roles need different evidence</a:t>
            </a:r>
          </a:p>
          <a:p xmlns:a="http://schemas.openxmlformats.org/drawingml/2006/main">
            <a:r>
              <a:t/>
            </a:r>
          </a:p>
          <a:p xmlns:a="http://schemas.openxmlformats.org/drawingml/2006/main">
            <a:r>
              <a:t>Each role needs different evidence. A researcher needs a clear question, an experiment and a result other people can reproduce. An agent builder needs to show execution, recovery and verification. Someone applying AI in business needs to define the outcome and judge whether the work is useful. Knowing lots of tool names is not enough by itself. Your value becomes clearer when you can point to a problem you solved and explain the decisions you made. That also makes learning more concrete. Start with the responsibility you want to take on, and practice the skills that responsibility requires. Keep the opening question in mind: which part of this result needs our judgment, even when the steps become easier to execute?</a:t>
            </a:r>
          </a:p>
          <a:p xmlns:a="http://schemas.openxmlformats.org/drawingml/2006/main">
            <a:r>
              <a:t/>
            </a:r>
          </a:p>
          <a:p xmlns:a="http://schemas.openxmlformats.org/drawingml/2006/main">
            <a:r>
              <a:t>中文提示</a:t>
            </a:r>
          </a:p>
          <a:p xmlns:a="http://schemas.openxmlformats.org/drawingml/2006/main">
            <a:r>
              <a:t>做 Foundation 研究，要説明你解決了什麼問題，實驗如何驗證，別人能不能復現。做 Agent，要説明它在什麼環境裏能完成任務，失敗後怎麼辦，怎樣檢查結果。做業務應用，要説明原來的工作怎樣做，現在的結果是否更好，哪裏仍然需要人的判斷。</a:t>
            </a:r>
          </a:p>
          <a:p xmlns:a="http://schemas.openxmlformats.org/drawingml/2006/main">
            <a:r>
              <a:t>這些證據，比“我會用很多 AI 工具”更具體。今天的現場，大多數人可以從一個已有業務任務開始，不需要先變成模型研究者。</a:t>
            </a:r>
          </a:p>
          <a:p xmlns:a="http://schemas.openxmlformats.org/drawingml/2006/main">
            <a:r>
              <a:t>過渡：我們用一個完整的 HolyCrab 場景，把業務任務展開。</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1:10, including the 34-second video. This is my Japanese self-introduction, used when meeting clients in Japan. This first example serves a real BD conversation. Play the film. The practical lesson: choose one specific audience and one real communication task. Prepare an approved introduction, check the Japanese with someone fluent, then review the finished video before using it. Use your own authorized likeness. This finished video does not establish which model, voice process or number of generations produced it, and no sales outcome is claimed. Next, I will show the iPhone Duo advertisement we made for this afternoon’s workshop.</a:t>
            </a:r>
          </a:p>
          <a:p xmlns:a="http://schemas.openxmlformats.org/drawingml/2006/main">
            <a:r>
              <a:t/>
            </a:r>
          </a:p>
          <a:p xmlns:a="http://schemas.openxmlformats.org/drawingml/2006/main">
            <a:r>
              <a:t>中文提示</a:t>
            </a:r>
          </a:p>
          <a:p xmlns:a="http://schemas.openxmlformats.org/drawingml/2006/main">
            <a:r>
              <a:t>這是我去日本見客戶時使用的日語自我介紹。先看一個服務真實 BD 場景的例子。先播放 34 秒影片，再講實操：選定一位受眾、一個具體溝通任務，先確認自介內容，找懂日語的人校對，最後檢查成片再使用。使用本人已授權的形象。不從成片反推模型、聲音處理或生成次數，也不宣稱成交結果。下一頁看我們為下午工作坊製作的 iPhone Duo 廣告。</a:t>
            </a:r>
          </a:p>
          <a:p xmlns:a="http://schemas.openxmlformats.org/drawingml/2006/main">
            <a:r>
              <a:t/>
            </a:r>
          </a:p>
          <a:p xmlns:a="http://schemas.openxmlformats.org/drawingml/2006/main">
            <a:r>
              <a:t>Source: Bruce-provided Japanese client introduction; workshop slide 9. Duration 34.125 seconds; 480 × 854.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1:30, including the 30-second video.</a:t>
            </a:r>
          </a:p>
          <a:p xmlns:a="http://schemas.openxmlformats.org/drawingml/2006/main">
            <a:r>
              <a:t/>
            </a:r>
          </a:p>
          <a:p xmlns:a="http://schemas.openxmlformats.org/drawingml/2006/main">
            <a:r>
              <a:t>This is an actual result from our latest AI Ultra Festival AI Video Workshop, using my authorized reference photos and a product reference. We made an iPhone Duo concept advertisement through HolyCrab. Two Seedance 2.0 Fast tasks produced the two clips; the actual final frame of the first clip was reused to begin the second. A local edit joined them into a 30.336-second film with English audio. The two generation tasks used 85 credits each. This is a workshop output, not a client campaign or an official Apple advertisement. Watch the result first. Then inspect the phone geometry and the join: the generated phone has visible inaccuracies, and the second clip crops the product during the push-in. A finished file is not the same thing as a production-approved ad. The person still defines the brief, checks the product and decides what can be released. This afternoon we will walk through the workflow. Next, let us look at how the agent connects these steps.</a:t>
            </a:r>
          </a:p>
          <a:p xmlns:a="http://schemas.openxmlformats.org/drawingml/2006/main">
            <a:r>
              <a:t/>
            </a:r>
          </a:p>
          <a:p xmlns:a="http://schemas.openxmlformats.org/drawingml/2006/main">
            <a:r>
              <a:t>中文提示</a:t>
            </a:r>
          </a:p>
          <a:p xmlns:a="http://schemas.openxmlformats.org/drawingml/2006/main">
            <a:r>
              <a:t>這是最新版 AI Ultra Festival AI Video Workshop 已經做出的成果：用我授權的人物照片和產品參考圖，經 HolyCrab 做 iPhone Duo 概念廣告。兩次 Seedance 2.0 Fast 任務各產出一段，再把 A 的實際末幀交給 B，最後本地剪接成約 30 秒、保留英文聲音的影片。兩次生成各 85 credits。這是真實工作坊產物，並非客户投放案例，也不是 Apple 官方廣告。先看片，再看問題：手機結構仍有錯誤，後段推近時產品被裁切，銜接也要檢查。交出一個檔案，不代表已經達到正式發布標準。人仍然要定方向、檢查產品、決定能否交付。下午會一起做這套流程。</a:t>
            </a:r>
          </a:p>
          <a:p xmlns:a="http://schemas.openxmlformats.org/drawingml/2006/main">
            <a:r>
              <a:t/>
            </a:r>
          </a:p>
          <a:p xmlns:a="http://schemas.openxmlformats.org/drawingml/2006/main">
            <a:r>
              <a:t>Source: Latest Vibe-Filming-24-Actual-Inputs.pptx, slide 16, September 13, 2026.</a:t>
            </a:r>
          </a:p>
          <a:p xmlns:a="http://schemas.openxmlformats.org/drawingml/2006/main">
            <a:r>
              <a:t>https://brucehuang.ai/talks/ai-ultra-video-workshop-2026-09/cli-review/#16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1:30</a:t>
            </a:r>
          </a:p>
          <a:p xmlns:a="http://schemas.openxmlformats.org/drawingml/2006/main">
            <a:r>
              <a:t>Visual: One workflow with a review loop</a:t>
            </a:r>
          </a:p>
          <a:p xmlns:a="http://schemas.openxmlformats.org/drawingml/2006/main">
            <a:r>
              <a:t/>
            </a:r>
          </a:p>
          <a:p xmlns:a="http://schemas.openxmlformats.org/drawingml/2006/main">
            <a:r>
              <a:t>Now we can connect the work. Read the brief, draft the shots, generate candidates, check them and prepare the handoff. The important connection is the feedback loop. If one shot fails, the result should go back to that shot with a reason for the revision. Keep the task ID, the input parameters and the review reason. People still approve the direction, spending and final release. HolyCrab is the context for this example because our work involves model and API choices for AI video. The lesson applies elsewhere: useful automation carries both the work and the information needed to judge it.</a:t>
            </a:r>
          </a:p>
          <a:p xmlns:a="http://schemas.openxmlformats.org/drawingml/2006/main">
            <a:r>
              <a:t/>
            </a:r>
          </a:p>
          <a:p xmlns:a="http://schemas.openxmlformats.org/drawingml/2006/main">
            <a:r>
              <a:t>中文提示</a:t>
            </a:r>
          </a:p>
          <a:p xmlns:a="http://schemas.openxmlformats.org/drawingml/2006/main">
            <a:r>
              <a:t>看左邊這條鏈。Agent 先讀 brief，形成分鏡和缺失材料清單。人確認方向後，再調用已經配置的模型工具生成候選素材，記錄參數和對應鏡頭。接着做規格檢查，整理評審清單。</a:t>
            </a:r>
          </a:p>
          <a:p xmlns:a="http://schemas.openxmlformats.org/drawingml/2006/main">
            <a:r>
              <a:t>比如第三個鏡頭的產品外觀不一致，我們要能定位是哪一條任務、用了什麼輸入，然後只改這一段。並不是整份項目從頭重來。</a:t>
            </a:r>
          </a:p>
          <a:p xmlns:a="http://schemas.openxmlformats.org/drawingml/2006/main">
            <a:r>
              <a:t>人的價值在於定方向、審美判斷、確認品牌表達，以及最後決定哪條能交。Agent 的價值是把需要反覆推進和核對的步驟接起來。這個案例沒有省時百分比，因為這裏沒有做那樣的實測。</a:t>
            </a:r>
          </a:p>
          <a:p xmlns:a="http://schemas.openxmlformats.org/drawingml/2006/main">
            <a:r>
              <a:t>過渡：流程越完整，Agent 可以持續工作的時間也越長。</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1:00</a:t>
            </a:r>
          </a:p>
          <a:p xmlns:a="http://schemas.openxmlformats.org/drawingml/2006/main">
            <a:r>
              <a:t>Visual: How long Claude Code works before stopping</a:t>
            </a:r>
          </a:p>
          <a:p xmlns:a="http://schemas.openxmlformats.org/drawingml/2006/main">
            <a:r>
              <a:t/>
            </a:r>
          </a:p>
          <a:p xmlns:a="http://schemas.openxmlformats.org/drawingml/2006/main">
            <a:r>
              <a:t>This chart gives us a careful way to talk about longer agent work. It tracks how long Claude Code continues before stopping at the ninety-nine-point-ninth percentile. That means the far end of the distribution: a very small share of long runs. We should not read it as the typical experience. The median in the study was around forty-five seconds. It is also continuous execution time, not the amount of human labor replaced. The useful question is what lets a task keep making progress: clear materials, usable tools, feedback and a way to recognize when to stop.</a:t>
            </a:r>
          </a:p>
          <a:p xmlns:a="http://schemas.openxmlformats.org/drawingml/2006/main">
            <a:r>
              <a:t/>
            </a:r>
          </a:p>
          <a:p xmlns:a="http://schemas.openxmlformats.org/drawingml/2006/main">
            <a:r>
              <a:t>中文提示</a:t>
            </a:r>
          </a:p>
          <a:p xmlns:a="http://schemas.openxmlformats.org/drawingml/2006/main">
            <a:r>
              <a:t>看這張實際測量圖。Anthropic 觀察 Claude Code 的連續執行時長，最右邊很長的那一小部分任務，已經能持續更久。</a:t>
            </a:r>
          </a:p>
          <a:p xmlns:a="http://schemas.openxmlformats.org/drawingml/2006/main">
            <a:r>
              <a:t>一定要看清口徑：這條線是九十九點九分位數，日常中位數約四十五秒。它不是説大家每次都可以放手四十五分鐘，也不能直接換算成人類工時。</a:t>
            </a:r>
          </a:p>
          <a:p xmlns:a="http://schemas.openxmlformats.org/drawingml/2006/main">
            <a:r>
              <a:t>它對我們的啓發，是開始練習怎樣交辦更完整的任務，同時保留反饋和檢查。</a:t>
            </a:r>
          </a:p>
          <a:p xmlns:a="http://schemas.openxmlformats.org/drawingml/2006/main">
            <a:r>
              <a:t>過渡：我給大家一個進階練習目標。</a:t>
            </a:r>
          </a:p>
          <a:p xmlns:a="http://schemas.openxmlformats.org/drawingml/2006/main">
            <a:r>
              <a:t/>
            </a:r>
          </a:p>
          <a:p xmlns:a="http://schemas.openxmlformats.org/drawingml/2006/main">
            <a:r>
              <a:t>Sources</a:t>
            </a:r>
          </a:p>
          <a:p xmlns:a="http://schemas.openxmlformats.org/drawingml/2006/main">
            <a:r>
              <a:t>https://www.anthropic.com/research/measuring-agent-autonomy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1:00</a:t>
            </a:r>
          </a:p>
          <a:p xmlns:a="http://schemas.openxmlformats.org/drawingml/2006/main">
            <a:r>
              <a:t>Visual: An advanced practice goal</a:t>
            </a:r>
          </a:p>
          <a:p xmlns:a="http://schemas.openxmlformats.org/drawingml/2006/main">
            <a:r>
              <a:t/>
            </a:r>
          </a:p>
          <a:p xmlns:a="http://schemas.openxmlformats.org/drawingml/2006/main">
            <a:r>
              <a:t>Here is a useful challenge as you get more comfortable: can you give an agent an hour of useful work? I do not mean keeping it busy for sixty minutes. I mean handing over a meaningful piece of work with enough context, clear limits and a way to check progress. It might read a set of materials, build an output, test it and revise it. If it finishes earlier with a good result, that is a success. If it runs for an hour without improving the outcome, the clock tells us very little. Start smaller, then extend the task when you understand what works.</a:t>
            </a:r>
          </a:p>
          <a:p xmlns:a="http://schemas.openxmlformats.org/drawingml/2006/main">
            <a:r>
              <a:t/>
            </a:r>
          </a:p>
          <a:p xmlns:a="http://schemas.openxmlformats.org/drawingml/2006/main">
            <a:r>
              <a:t>中文提示</a:t>
            </a:r>
          </a:p>
          <a:p xmlns:a="http://schemas.openxmlformats.org/drawingml/2006/main">
            <a:r>
              <a:t>進階練習是：你能不能交出一項足夠清楚的任務，讓 Agent 在授權範圍內持續推進一小時？重點是有用的工作，不是把計時器跑滿。</a:t>
            </a:r>
          </a:p>
          <a:p xmlns:a="http://schemas.openxmlformats.org/drawingml/2006/main">
            <a:r>
              <a:t>例如整理一組公開參考資料、形成分鏡方案、檢查規格、輸出一份問題清單。材料缺了就列出來，需要你做決定就停下來。沒有必要用循環和重複來湊時長。</a:t>
            </a:r>
          </a:p>
          <a:p xmlns:a="http://schemas.openxmlformats.org/drawingml/2006/main">
            <a:r>
              <a:t>第一次可以從十分鐘、單一目錄、明確輸出開始。等幾次任務穩定完成，再逐步交更長的一段。</a:t>
            </a:r>
          </a:p>
          <a:p xmlns:a="http://schemas.openxmlformats.org/drawingml/2006/main">
            <a:r>
              <a:t>過渡：當一段工作能被交出去，職業會怎樣變化？</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1:00</a:t>
            </a:r>
          </a:p>
          <a:p xmlns:a="http://schemas.openxmlformats.org/drawingml/2006/main">
            <a:r>
              <a:t>Visual: Employment trends by age and occupation</a:t>
            </a:r>
          </a:p>
          <a:p xmlns:a="http://schemas.openxmlformats.org/drawingml/2006/main">
            <a:r>
              <a:t/>
            </a:r>
          </a:p>
          <a:p xmlns:a="http://schemas.openxmlformats.org/drawingml/2006/main">
            <a:r>
              <a:t>Career effects will not arrive evenly. This chart separates employment trends by age in software development and customer support in the United States. Look first at the early-career lines, then at how they differ from the other groups. It is an observation about specific occupations and a specific period. The chart alone does not prove that AI caused the pattern. For your own career, the useful move is to examine tasks and responsibilities. Which parts are becoming easier to automate? Which still need someone to define the problem, notice a mistake, make a decision or take responsibility for the result?</a:t>
            </a:r>
          </a:p>
          <a:p xmlns:a="http://schemas.openxmlformats.org/drawingml/2006/main">
            <a:r>
              <a:t/>
            </a:r>
          </a:p>
          <a:p xmlns:a="http://schemas.openxmlformats.org/drawingml/2006/main">
            <a:r>
              <a:t>中文提示</a:t>
            </a:r>
          </a:p>
          <a:p xmlns:a="http://schemas.openxmlformats.org/drawingml/2006/main">
            <a:r>
              <a:t>這張圖把軟件開發和客户支持崗位按年齡拆開。年輕從業者的曲線，與一些更有經驗的羣體並不相同。它提醒我們，變化不會平均落在每個人身上。</a:t>
            </a:r>
          </a:p>
          <a:p xmlns:a="http://schemas.openxmlformats.org/drawingml/2006/main">
            <a:r>
              <a:t>這是美國特定崗位的就業觀察，不能只憑這張圖斷言所有變化都由 AI 造成。對個人更有用的問題是：我現在負責哪個步驟，能不能理解前面的目標、接住後面的檢查？</a:t>
            </a:r>
          </a:p>
          <a:p xmlns:a="http://schemas.openxmlformats.org/drawingml/2006/main">
            <a:r>
              <a:t>例如開發者把測試和交付接起來，運營把一次整理變成可重複的流程。你承擔的那一段工作，會比工具名單更有説服力。</a:t>
            </a:r>
          </a:p>
          <a:p xmlns:a="http://schemas.openxmlformats.org/drawingml/2006/main">
            <a:r>
              <a:t>過渡：現在拿自己的任務做一次練習。</a:t>
            </a:r>
          </a:p>
          <a:p xmlns:a="http://schemas.openxmlformats.org/drawingml/2006/main">
            <a:r>
              <a:t/>
            </a:r>
          </a:p>
          <a:p xmlns:a="http://schemas.openxmlformats.org/drawingml/2006/main">
            <a:r>
              <a:t>Sources</a:t>
            </a:r>
          </a:p>
          <a:p xmlns:a="http://schemas.openxmlformats.org/drawingml/2006/main">
            <a:r>
              <a:t>https://hai.stanford.edu/ai-index/2026-ai-index-report/economy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1:45</a:t>
            </a:r>
          </a:p>
          <a:p xmlns:a="http://schemas.openxmlformats.org/drawingml/2006/main">
            <a:r>
              <a:t>Visual: Five fields for a useful task</a:t>
            </a:r>
          </a:p>
          <a:p xmlns:a="http://schemas.openxmlformats.org/drawingml/2006/main">
            <a:r>
              <a:t/>
            </a:r>
          </a:p>
          <a:p xmlns:a="http://schemas.openxmlformats.org/drawingml/2006/main">
            <a:r>
              <a:t>Take out your phone and choose a task you actually need to do. Write just two lines. First: what should I receive at the end? Second: how will I know it is good enough? For example, compare three public sources in a one-page table, with a link for every factual claim and missing information marked clearly. That gives the agent a much better starting point than “do some research.” I will give you forty-five seconds now. [Pause for the full exercise.] Then add the materials, the permitted actions and the situations where it should come back to you. The resources page has a copyable version.</a:t>
            </a:r>
          </a:p>
          <a:p xmlns:a="http://schemas.openxmlformats.org/drawingml/2006/main">
            <a:r>
              <a:t/>
            </a:r>
          </a:p>
          <a:p xmlns:a="http://schemas.openxmlformats.org/drawingml/2006/main">
            <a:r>
              <a:t>中文提示</a:t>
            </a:r>
          </a:p>
          <a:p xmlns:a="http://schemas.openxmlformats.org/drawingml/2006/main">
            <a:r>
              <a:t>請大家現在拿出手機，選一件明天真的要做的事，先寫兩句話：最後我要拿到什麼？怎樣知道它合格？</a:t>
            </a:r>
          </a:p>
          <a:p xmlns:a="http://schemas.openxmlformats.org/drawingml/2006/main">
            <a:r>
              <a:t>比如“把這三份公開資料整理成一頁對比表，每條結論附來源；缺失信息留空並標記”。比“幫我研究一下”更容易開始。</a:t>
            </a:r>
          </a:p>
          <a:p xmlns:a="http://schemas.openxmlformats.org/drawingml/2006/main">
            <a:r>
              <a:t>現在留四十五秒。〔停頓，讓現場真正動筆。〕</a:t>
            </a:r>
          </a:p>
          <a:p xmlns:a="http://schemas.openxmlformats.org/drawingml/2006/main">
            <a:r>
              <a:t>寫好後，再補三件事：材料從哪裏讀、可以執行什麼動作、什麼情況回來問我。你就得到左邊這張完整任務卡。網頁資料區有可複製版本。</a:t>
            </a:r>
          </a:p>
          <a:p xmlns:a="http://schemas.openxmlformats.org/drawingml/2006/main">
            <a:r>
              <a:t>過渡：回去以後，第一小時具體怎麼安排？</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1:00</a:t>
            </a:r>
          </a:p>
          <a:p xmlns:a="http://schemas.openxmlformats.org/drawingml/2006/main">
            <a:r>
              <a:t>Visual: Your first practice session</a:t>
            </a:r>
          </a:p>
          <a:p xmlns:a="http://schemas.openxmlformats.org/drawingml/2006/main">
            <a:r>
              <a:t/>
            </a:r>
          </a:p>
          <a:p xmlns:a="http://schemas.openxmlformats.org/drawingml/2006/main">
            <a:r>
              <a:t>For your first session, choose one tool you can already use. Make a separate folder and put a few non-sensitive sample files in it. Spend the first ten minutes writing the task card. Ask the agent to read the materials and propose a plan, then produce the output. Keep the last part of the hour for your own review. Open the files, check the facts and look for missing information. Make one correction and save the useful rule. The fictional HolyCrab pack gives you a brief, six candidate records and a rubric. It is a small exercise in giving work, checking it and improving the next attempt.</a:t>
            </a:r>
          </a:p>
          <a:p xmlns:a="http://schemas.openxmlformats.org/drawingml/2006/main">
            <a:r>
              <a:t/>
            </a:r>
          </a:p>
          <a:p xmlns:a="http://schemas.openxmlformats.org/drawingml/2006/main">
            <a:r>
              <a:t>中文提示</a:t>
            </a:r>
          </a:p>
          <a:p xmlns:a="http://schemas.openxmlformats.org/drawingml/2006/main">
            <a:r>
              <a:t>今晚不用把所有工具裝一遍。選你已經能用的一個，建一個獨立目錄，放進幾份非敏感樣例材料。</a:t>
            </a:r>
          </a:p>
          <a:p xmlns:a="http://schemas.openxmlformats.org/drawingml/2006/main">
            <a:r>
              <a:t>前十分鐘寫任務卡，接着讓它先讀材料和列計劃，再做一次完整輸出。最後留時間親自檢查：內容對不對，文件能不能打開，缺項有沒有寫出來。把最重要的一次修改，保存成下一次的規則或者 Skill。</a:t>
            </a:r>
          </a:p>
          <a:p xmlns:a="http://schemas.openxmlformats.org/drawingml/2006/main">
            <a:r>
              <a:t>我準備了一份 HolyCrab 虛擬練習包：有 brief、樣例評審記錄和驗收表。業務人員可以整理待修改鏡頭，開發者可以寫一個篩選小工具，想研究 Agent 的人可以比較它是否正確處理缺失信息。</a:t>
            </a:r>
          </a:p>
          <a:p xmlns:a="http://schemas.openxmlformats.org/drawingml/2006/main">
            <a:r>
              <a:t>過渡：最後，怎樣把這件事變成你的職業證明？</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1:10</a:t>
            </a:r>
          </a:p>
          <a:p xmlns:a="http://schemas.openxmlformats.org/drawingml/2006/main">
            <a:r>
              <a:t>Visual: Evidence for each kind of contribution</a:t>
            </a:r>
          </a:p>
          <a:p xmlns:a="http://schemas.openxmlformats.org/drawingml/2006/main">
            <a:r>
              <a:t/>
            </a:r>
          </a:p>
          <a:p xmlns:a="http://schemas.openxmlformats.org/drawingml/2006/main">
            <a:r>
              <a:t>So, when AI can do the work, what will we do? My answer is that we should learn to set direction, organize the work and judge the result. Researchers can show a question and reproducible evidence. Agent builders can show execution, recovery and checks. People applying AI can show a useful outcome and explain their decisions. Learning a tool does not settle every question about jobs or how the benefits are shared. It gives us a concrete place to begin. Return to the person on the lobster: holding the reins means making choices and taking responsibility. Leave today with one useful task you want to try.</a:t>
            </a:r>
          </a:p>
          <a:p xmlns:a="http://schemas.openxmlformats.org/drawingml/2006/main">
            <a:r>
              <a:t/>
            </a:r>
          </a:p>
          <a:p xmlns:a="http://schemas.openxmlformats.org/drawingml/2006/main">
            <a:r>
              <a:t>中文提示</a:t>
            </a:r>
          </a:p>
          <a:p xmlns:a="http://schemas.openxmlformats.org/drawingml/2006/main">
            <a:r>
              <a:t>回到今天的題目：當 AI 開始接手工作，人該做什麼？我的答案是，學會決定方向、組織工作、判斷結果。研究者拿出可復現的證據，開發者拿出可運行且可檢查的系統，業務應用者拿出有用的成果與決策過程。學會一個工具並不能回答就業和收益分配的所有問題，但它給我們一個具體起點。握住繮繩，意味着做選擇、負責任。帶着一件值得嘗試的工作離場。</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1:10. Introduce for 10 seconds, play the complete 40-second clip, then invite for 20 seconds.</a:t>
            </a:r>
          </a:p>
          <a:p xmlns:a="http://schemas.openxmlformats.org/drawingml/2006/main">
            <a:r>
              <a:t>Here is a fictional AI ad about a future we do not have to choose.</a:t>
            </a:r>
          </a:p>
          <a:p xmlns:a="http://schemas.openxmlformats.org/drawingml/2006/main">
            <a:r>
              <a:t>After playback: This afternoon, let us use AI to tell our own stories. We will use Codex and HolyCrab to turn one idea into two connected clips. Bring your laptop and a product idea.</a:t>
            </a:r>
          </a:p>
          <a:p xmlns:a="http://schemas.openxmlformats.org/drawingml/2006/main">
            <a:r>
              <a:t>中文提示：這是 AI 諷刺短片，片中人物訪談和失業數字屬於虛構，不是真實言論或預測。影片結尾署名 AiCandy；不要稱為 HolyCrab 案例。下午練習兩段相接的短片，不承諾復刻整支廣告。</a:t>
            </a:r>
          </a:p>
          <a:p xmlns:a="http://schemas.openxmlformats.org/drawingml/2006/main">
            <a:r>
              <a:t>Source: https://x.com/brahma_4u/status/2098741228108202254</a:t>
            </a:r>
          </a:p>
          <a:p xmlns:a="http://schemas.openxmlformats.org/drawingml/2006/main">
            <a:r>
              <a:t>Workshop: https://brucehuang.ai/talks/ai-ultra-video-workshop-2026-09/cli-review/</a:t>
            </a:r>
          </a:p>
          <a:p xmlns:a="http://schemas.openxmlformats.org/drawingml/2006/main">
            <a:r>
              <a:t/>
            </a:r>
          </a:p>
          <a:p xmlns:a="http://schemas.openxmlformats.org/drawingml/2006/main">
            <a:r>
              <a:t>Join the HolyCrab.AI @ Aiultrafestival WhatsApp group using the left QR code; the right QR opens workshop materials. Both use the existing published workshop links.</a:t>
            </a:r>
          </a:p>
          <a:p xmlns:a="http://schemas.openxmlformats.org/drawingml/2006/main">
            <a:r>
              <a:t>左邊掃碼加入 HolyCrab WhatsApp 群，右邊掃碼開啟下午 Workshop 講義。</a:t>
            </a:r>
          </a:p>
          <a:p xmlns:a="http://schemas.openxmlformats.org/drawingml/2006/main">
            <a:r>
              <a:t>https://chat.whatsapp.com/EFQX2sWTGokJ8Du4wSLs6u?mode=gi_t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5:00</a:t>
            </a:r>
          </a:p>
          <a:p xmlns:a="http://schemas.openxmlformats.org/drawingml/2006/main">
            <a:r>
              <a:t>Visual: Questions that begin with real work</a:t>
            </a:r>
          </a:p>
          <a:p xmlns:a="http://schemas.openxmlformats.org/drawingml/2006/main">
            <a:r>
              <a:t/>
            </a:r>
          </a:p>
          <a:p xmlns:a="http://schemas.openxmlformats.org/drawingml/2006/main">
            <a:r>
              <a:t>Let us begin with a concrete task. What do you do today, which part would you like an agent to take on, and where are you worried it might fail? I will try to answer in terms of the working environment, the materials and the check. If the question is which product is best, we can first establish what actions the task needs. If the question is about a career, let us look at the responsibilities within it.</a:t>
            </a:r>
          </a:p>
          <a:p xmlns:a="http://schemas.openxmlformats.org/drawingml/2006/main">
            <a:r>
              <a:t/>
            </a:r>
          </a:p>
          <a:p xmlns:a="http://schemas.openxmlformats.org/drawingml/2006/main">
            <a:r>
              <a:t>中文提示</a:t>
            </a:r>
          </a:p>
          <a:p xmlns:a="http://schemas.openxmlformats.org/drawingml/2006/main">
            <a:r>
              <a:t>先請大家帶着具體任務提問：現在怎樣做，想交給 Agent 哪一步，最擔心哪裏出錯？我會優先從工作入口、材料和驗收方法回應。</a:t>
            </a:r>
          </a:p>
          <a:p xmlns:a="http://schemas.openxmlformats.org/drawingml/2006/main">
            <a:r>
              <a:t>如果有人問哪個產品最好，先確認任務和權限。如果有人問是否會取代某個職業，把討論落到具體步驟、責任和需要保留的判斷。</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8a737a92b74450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e011de7a4c747b7" /><Relationship Type="http://schemas.openxmlformats.org/officeDocument/2006/relationships/slideLayout" Target="/ppt/slideLayouts/slideLayout1.xml" Id="Re9a99f93c063409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9a99f93c063409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Relationships xmlns="http://schemas.openxmlformats.org/package/2006/relationships"><Relationship Type="http://schemas.openxmlformats.org/officeDocument/2006/relationships/slideLayout" Target="/ppt/slideLayouts/slideLayout1.xml" Id="Ra2ba1b4c5daf4e3f"/><Relationship Type="http://schemas.openxmlformats.org/officeDocument/2006/relationships/image" Target="/ppt/media/image.png" Id="Rced23d2c73c54904"/><Relationship Type="http://schemas.openxmlformats.org/officeDocument/2006/relationships/notesSlide" Target="/ppt/notesSlides/notesSlide1.xml" Id="Rbc7eb6a692f04f1c"/><Relationship Id="rIdQRWeb0" Type="http://schemas.openxmlformats.org/officeDocument/2006/relationships/hyperlink" Target="https://brucehuang.ai/talks/polyu-ai-phd-guest-lecture-2026-09/" TargetMode="External"/></Relationships>
</file>

<file path=ppt/slides/_rels/slide2.xml.rels><Relationships xmlns="http://schemas.openxmlformats.org/package/2006/relationships"><Relationship Type="http://schemas.openxmlformats.org/officeDocument/2006/relationships/slideLayout" Target="/ppt/slideLayouts/slideLayout1.xml" Id="R6decefa6f7e545ea"/><Relationship Type="http://schemas.openxmlformats.org/officeDocument/2006/relationships/image" Target="/ppt/media/image2.png" Id="R4e802d3408b24710"/><Relationship Type="http://schemas.openxmlformats.org/officeDocument/2006/relationships/image" Target="/ppt/media/image.jpeg" Id="R196cfcc1a3234022"/><Relationship Type="http://schemas.openxmlformats.org/officeDocument/2006/relationships/image" Target="/ppt/media/image2.jpeg" Id="Rbebd39405a944566"/><Relationship Type="http://schemas.openxmlformats.org/officeDocument/2006/relationships/image" Target="/ppt/media/image3.jpeg" Id="R828b7958a1354308"/><Relationship Type="http://schemas.openxmlformats.org/officeDocument/2006/relationships/notesSlide" Target="/ppt/notesSlides/notesSlide2.xml" Id="R3f9ac5a2f31e4ed7"/><Relationship Id="rIdLeader0" Type="http://schemas.openxmlformats.org/officeDocument/2006/relationships/hyperlink" Target="https://darioamodei.com/post/we-must-pace-the-frontier" TargetMode="External"/><Relationship Id="rIdLeader1" Type="http://schemas.openxmlformats.org/officeDocument/2006/relationships/hyperlink" Target="https://x.com/sama/status/2098811563415150910" TargetMode="External"/><Relationship Id="rIdLeader2" Type="http://schemas.openxmlformats.org/officeDocument/2006/relationships/hyperlink" Target="https://x.com/elonmusk/status/2098789109980332057" TargetMode="External"/><Relationship Id="rIdLeader3" Type="http://schemas.openxmlformats.org/officeDocument/2006/relationships/hyperlink" Target="https://demishassabis.substack.com/p/a-framework-for-frontier-ai-and-the-dawning-of-a-new-age" TargetMode="External"/></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9f795ac976c9453d" /><Relationship Type="http://schemas.openxmlformats.org/officeDocument/2006/relationships/image" Target="/ppt/media/image4.jpeg" Id="R8132228dd47043bd" /><Relationship Type="http://schemas.openxmlformats.org/officeDocument/2006/relationships/image" Target="/ppt/media/image5.jpeg" Id="Re170e074056e4bc5" /><Relationship Type="http://schemas.openxmlformats.org/officeDocument/2006/relationships/notesSlide" Target="/ppt/notesSlides/notesSlide3.xml" Id="R0b29348149374e0b"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38a0856919fd4a0d" /><Relationship Type="http://schemas.openxmlformats.org/officeDocument/2006/relationships/notesSlide" Target="/ppt/notesSlides/notesSlide4.xml" Id="Rc0da5fbe32b94adf"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6637c16db4cb432c" /><Relationship Type="http://schemas.openxmlformats.org/officeDocument/2006/relationships/image" Target="/ppt/media/image6.jpeg" Id="R651f4744223143a4" /><Relationship Type="http://schemas.openxmlformats.org/officeDocument/2006/relationships/image" Target="/ppt/media/image7.jpeg" Id="R99c3b364496d4d17" /><Relationship Type="http://schemas.openxmlformats.org/officeDocument/2006/relationships/image" Target="/ppt/media/image3.png" Id="Ra5854508749c4812" /><Relationship Type="http://schemas.openxmlformats.org/officeDocument/2006/relationships/notesSlide" Target="/ppt/notesSlides/notesSlide5.xml" Id="R015d3ff5a82f4e2e"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93d3904ab08745a3" /><Relationship Type="http://schemas.openxmlformats.org/officeDocument/2006/relationships/image" Target="/ppt/media/image4.png" Id="R131875765ba24c26" /><Relationship Type="http://schemas.openxmlformats.org/officeDocument/2006/relationships/notesSlide" Target="/ppt/notesSlides/notesSlide6.xml" Id="Rd013334a5ee24ff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80222ff681674ce0" /><Relationship Type="http://schemas.openxmlformats.org/officeDocument/2006/relationships/image" Target="/ppt/media/image8.jpeg" Id="Rebc9b83e9a964e14" /><Relationship Type="http://schemas.openxmlformats.org/officeDocument/2006/relationships/notesSlide" Target="/ppt/notesSlides/notesSlide7.xml" Id="R2914a92fbea54e5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b359598c0e7848b8" /><Relationship Type="http://schemas.openxmlformats.org/officeDocument/2006/relationships/image" Target="/ppt/media/image5.png" Id="R29b15b753c9c4529" /><Relationship Type="http://schemas.openxmlformats.org/officeDocument/2006/relationships/notesSlide" Target="/ppt/notesSlides/notesSlide8.xml" Id="Rde5aa96c5191454b"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13fde3902f274805" /><Relationship Type="http://schemas.openxmlformats.org/officeDocument/2006/relationships/image" Target="/ppt/media/image6.png" Id="Ra3dd89f32cf04651" /><Relationship Type="http://schemas.openxmlformats.org/officeDocument/2006/relationships/notesSlide" Target="/ppt/notesSlides/notesSlide9.xml" Id="Rc88b770777f44dac" /></Relationships>
</file>

<file path=ppt/slides/_rels/slide10.xml.rels><Relationships xmlns="http://schemas.openxmlformats.org/package/2006/relationships"><Relationship Type="http://schemas.openxmlformats.org/officeDocument/2006/relationships/slideLayout" Target="/ppt/slideLayouts/slideLayout1.xml" Id="R530233561c4a4b60"/><Relationship Type="http://schemas.openxmlformats.org/officeDocument/2006/relationships/image" Target="/ppt/media/image7.png" Id="Rdb11650614f7490b"/><Relationship Type="http://schemas.openxmlformats.org/officeDocument/2006/relationships/image" Target="/ppt/media/image8.png" Id="R036b9aad63b64185"/><Relationship Type="http://schemas.openxmlformats.org/officeDocument/2006/relationships/image" Target="/ppt/media/image9.png" Id="R22aa13e51c044ad2"/><Relationship Type="http://schemas.openxmlformats.org/officeDocument/2006/relationships/image" Target="/ppt/media/image10.png" Id="Rb8e2bcfa95744417"/><Relationship Type="http://schemas.openxmlformats.org/officeDocument/2006/relationships/image" Target="/ppt/media/image11.png" Id="R947833b48b054322"/><Relationship Type="http://schemas.openxmlformats.org/officeDocument/2006/relationships/image" Target="/ppt/media/image12.png" Id="R356481fadee34428"/><Relationship Type="http://schemas.openxmlformats.org/officeDocument/2006/relationships/image" Target="/ppt/media/image13.png" Id="Rcf559a62223e44e4"/><Relationship Type="http://schemas.openxmlformats.org/officeDocument/2006/relationships/image" Target="/ppt/media/image14.png" Id="Rfe4231d80d044e78"/><Relationship Type="http://schemas.openxmlformats.org/officeDocument/2006/relationships/image" Target="/ppt/media/image15.png" Id="R9e97f2e62c7e4196"/><Relationship Type="http://schemas.openxmlformats.org/officeDocument/2006/relationships/image" Target="/ppt/media/image16.png" Id="R8604bd733c714111"/><Relationship Type="http://schemas.openxmlformats.org/officeDocument/2006/relationships/image" Target="/ppt/media/image17.png" Id="R7b104d4438eb4ca0"/><Relationship Type="http://schemas.openxmlformats.org/officeDocument/2006/relationships/image" Target="/ppt/media/image18.png" Id="R9b001cf0cb354b35"/><Relationship Type="http://schemas.openxmlformats.org/officeDocument/2006/relationships/image" Target="/ppt/media/image19.png" Id="R0e02c8a78bcf478e"/><Relationship Type="http://schemas.openxmlformats.org/officeDocument/2006/relationships/image" Target="/ppt/media/image20.png" Id="R92ecf523805848a8"/><Relationship Type="http://schemas.openxmlformats.org/officeDocument/2006/relationships/image" Target="/ppt/media/image21.png" Id="Rf2c3b7339e174664"/><Relationship Type="http://schemas.openxmlformats.org/officeDocument/2006/relationships/image" Target="/ppt/media/image22.png" Id="Rb8d7a8863b67468d"/><Relationship Type="http://schemas.openxmlformats.org/officeDocument/2006/relationships/image" Target="/ppt/media/image23.png" Id="R70ceb3423a5340cc"/><Relationship Type="http://schemas.openxmlformats.org/officeDocument/2006/relationships/notesSlide" Target="/ppt/notesSlides/notesSlide10.xml" Id="Ra3bf101065ba4e4e"/><Relationship Id="rIdProduct0" Type="http://schemas.openxmlformats.org/officeDocument/2006/relationships/hyperlink" Target="https://openai.com/codex/" TargetMode="External"/><Relationship Id="rIdProduct1" Type="http://schemas.openxmlformats.org/officeDocument/2006/relationships/hyperlink" Target="https://code.claude.com/docs/en/overview" TargetMode="External"/><Relationship Id="rIdProduct2" Type="http://schemas.openxmlformats.org/officeDocument/2006/relationships/hyperlink" Target="https://cursor.com/docs/agent/overview" TargetMode="External"/><Relationship Id="rIdProduct3" Type="http://schemas.openxmlformats.org/officeDocument/2006/relationships/hyperlink" Target="https://docs.x.ai/build/overview" TargetMode="External"/><Relationship Id="rIdProduct4" Type="http://schemas.openxmlformats.org/officeDocument/2006/relationships/hyperlink" Target="https://docs.github.com/en/copilot/concepts/agents/cloud-agent/about-cloud-agent" TargetMode="External"/><Relationship Id="rIdProduct5" Type="http://schemas.openxmlformats.org/officeDocument/2006/relationships/hyperlink" Target="https://docs.qoder.com/desktop/overview" TargetMode="External"/><Relationship Id="rIdProduct6" Type="http://schemas.openxmlformats.org/officeDocument/2006/relationships/hyperlink" Target="https://claude.com/product/cowork" TargetMode="External"/><Relationship Id="rIdProduct7" Type="http://schemas.openxmlformats.org/officeDocument/2006/relationships/hyperlink" Target="https://www.workbuddy.cn/" TargetMode="External"/><Relationship Id="rIdProduct8" Type="http://schemas.openxmlformats.org/officeDocument/2006/relationships/hyperlink" Target="https://www.doubao.com/legal/privacy" TargetMode="External"/><Relationship Id="rIdProduct9" Type="http://schemas.openxmlformats.org/officeDocument/2006/relationships/hyperlink" Target="https://ali-home.alibaba.com/document-2021039099929952256" TargetMode="External"/><Relationship Id="rIdProduct10" Type="http://schemas.openxmlformats.org/officeDocument/2006/relationships/hyperlink" Target="https://manus.im/solutions/product" TargetMode="External"/><Relationship Id="rIdProduct11" Type="http://schemas.openxmlformats.org/officeDocument/2006/relationships/hyperlink" Target="https://help.openai.com/en/articles/20001275-chatgpt-work-and-codex" TargetMode="External"/><Relationship Id="rIdProduct12" Type="http://schemas.openxmlformats.org/officeDocument/2006/relationships/hyperlink" Target="https://www.genspark.ai/helpcenter/super-agent" TargetMode="External"/><Relationship Id="rIdProduct13" Type="http://schemas.openxmlformats.org/officeDocument/2006/relationships/hyperlink" Target="https://www.perplexity.ai/products/computer" TargetMode="External"/><Relationship Id="rIdProduct14" Type="http://schemas.openxmlformats.org/officeDocument/2006/relationships/hyperlink" Target="https://docs.x.ai/grok-bot/overview" TargetMode="External"/><Relationship Id="rIdProduct15" Type="http://schemas.openxmlformats.org/officeDocument/2006/relationships/hyperlink" Target="https://openclaw.ai/" TargetMode="External"/><Relationship Id="rIdProduct16" Type="http://schemas.openxmlformats.org/officeDocument/2006/relationships/hyperlink" Target="https://hermes-agent.nousresearch.com/" TargetMode="External"/></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84d6b7a6097c4bb3" /><Relationship Type="http://schemas.openxmlformats.org/officeDocument/2006/relationships/image" Target="/ppt/media/image24.png" Id="R4e346b9386694faf" /><Relationship Type="http://schemas.openxmlformats.org/officeDocument/2006/relationships/notesSlide" Target="/ppt/notesSlides/notesSlide11.xml" Id="R71745206c9c44a1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5708336eaf1b4e90" /><Relationship Type="http://schemas.openxmlformats.org/officeDocument/2006/relationships/image" Target="/ppt/media/image9.jpeg" Id="Rab3ea53f353b4a8c" /><Relationship Type="http://schemas.openxmlformats.org/officeDocument/2006/relationships/notesSlide" Target="/ppt/notesSlides/notesSlide12.xml" Id="R47ea425d4853428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6d993f87638c4d4a" /><Relationship Type="http://schemas.openxmlformats.org/officeDocument/2006/relationships/image" Target="/ppt/media/image25.png" Id="R003fd5a8622c433f" /><Relationship Type="http://schemas.openxmlformats.org/officeDocument/2006/relationships/notesSlide" Target="/ppt/notesSlides/notesSlide13.xml" Id="R5227f008abfb48d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1814546693d24213" /><Relationship Type="http://schemas.openxmlformats.org/officeDocument/2006/relationships/notesSlide" Target="/ppt/notesSlides/notesSlide14.xml" Id="R967ef55c4c13415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8e10e0bc14774355" /><Relationship Type="http://schemas.openxmlformats.org/officeDocument/2006/relationships/notesSlide" Target="/ppt/notesSlides/notesSlide15.xml" Id="R6b45dec6ef8f4b8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2448088f32434535" /><Relationship Type="http://schemas.openxmlformats.org/officeDocument/2006/relationships/notesSlide" Target="/ppt/notesSlides/notesSlide16.xml" Id="R07ce312b75d54068" /></Relationships>
</file>

<file path=ppt/slides/_rels/slide17.xml.rels><Relationships xmlns="http://schemas.openxmlformats.org/package/2006/relationships"><Relationship Type="http://schemas.openxmlformats.org/officeDocument/2006/relationships/slideLayout" Target="/ppt/slideLayouts/slideLayout1.xml" Id="R4b7222871ee74e8e"/><Relationship Type="http://schemas.openxmlformats.org/officeDocument/2006/relationships/image" Target="/ppt/media/image10.jpeg" Id="Rf43db506d59441c1"/><Relationship Type="http://schemas.openxmlformats.org/officeDocument/2006/relationships/image" Target="/ppt/media/image26.png" Id="R16bce6ff5407493a"/><Relationship Type="http://schemas.openxmlformats.org/officeDocument/2006/relationships/notesSlide" Target="/ppt/notesSlides/notesSlide17.xml" Id="Re7217b921a904500"/><Relationship Id="rIdQRWeb1" Type="http://schemas.openxmlformats.org/officeDocument/2006/relationships/hyperlink" Target="https://brucehuang.ai/talks/ai-ultra-video-workshop-2026-09/cli-review/handout/slide-09.html" TargetMode="External"/><Relationship Id="rIdTeaserVideo" Type="http://schemas.openxmlformats.org/officeDocument/2006/relationships/video" Target="../media/bruce-japanese-intro.mp4"/><Relationship Id="rIdTeaserMedia" Type="http://schemas.microsoft.com/office/2007/relationships/media" Target="../media/bruce-japanese-intro.mp4"/></Relationships>
</file>

<file path=ppt/slides/_rels/slide18.xml.rels><Relationships xmlns="http://schemas.openxmlformats.org/package/2006/relationships"><Relationship Type="http://schemas.openxmlformats.org/officeDocument/2006/relationships/slideLayout" Target="/ppt/slideLayouts/slideLayout1.xml" Id="Rec2ffee919e64967"/><Relationship Type="http://schemas.openxmlformats.org/officeDocument/2006/relationships/image" Target="/ppt/media/image11.jpeg" Id="Rc2d788e363f5410c"/><Relationship Type="http://schemas.openxmlformats.org/officeDocument/2006/relationships/image" Target="/ppt/media/image27.png" Id="R97e2c9cdcad84076"/><Relationship Type="http://schemas.openxmlformats.org/officeDocument/2006/relationships/notesSlide" Target="/ppt/notesSlides/notesSlide18.xml" Id="Rf5d82a5ef6814957"/><Relationship Id="rIdQRWeb1" Type="http://schemas.openxmlformats.org/officeDocument/2006/relationships/hyperlink" Target="https://brucehuang.ai/talks/ai-ultra-video-workshop-2026-09/cli-review/handout/slide-16.html" TargetMode="External"/><Relationship Id="rIdTeaserVideo" Type="http://schemas.openxmlformats.org/officeDocument/2006/relationships/video" Target="../media/iphone-duo-result.mp4"/><Relationship Id="rIdTeaserMedia" Type="http://schemas.microsoft.com/office/2007/relationships/media" Target="../media/iphone-duo-result.mp4"/></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3a84b40f618744b7" /><Relationship Type="http://schemas.openxmlformats.org/officeDocument/2006/relationships/notesSlide" Target="/ppt/notesSlides/notesSlide19.xml" Id="Re797e69d97c44e6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c988a9d183584284" /><Relationship Type="http://schemas.openxmlformats.org/officeDocument/2006/relationships/image" Target="/ppt/media/image28.png" Id="Re65ddc5b1e024d44" /><Relationship Type="http://schemas.openxmlformats.org/officeDocument/2006/relationships/notesSlide" Target="/ppt/notesSlides/notesSlide20.xml" Id="R30d5d32a862b4fa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26231fe4fda04635" /><Relationship Type="http://schemas.openxmlformats.org/officeDocument/2006/relationships/notesSlide" Target="/ppt/notesSlides/notesSlide21.xml" Id="R5f47f0d766e64a8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654a494216644166" /><Relationship Type="http://schemas.openxmlformats.org/officeDocument/2006/relationships/image" Target="/ppt/media/image12.jpeg" Id="R9c4fa667719348d3" /><Relationship Type="http://schemas.openxmlformats.org/officeDocument/2006/relationships/notesSlide" Target="/ppt/notesSlides/notesSlide22.xml" Id="R2f1b08c44f9b4e7b"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3f9827948fa14ca9" /><Relationship Type="http://schemas.openxmlformats.org/officeDocument/2006/relationships/notesSlide" Target="/ppt/notesSlides/notesSlide23.xml" Id="Ra80cddc3f8d444f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2047387a95a144bc" /><Relationship Type="http://schemas.openxmlformats.org/officeDocument/2006/relationships/notesSlide" Target="/ppt/notesSlides/notesSlide24.xml" Id="R77fa9a42d1c44c1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b1ae564a6dba4440" /><Relationship Type="http://schemas.openxmlformats.org/officeDocument/2006/relationships/notesSlide" Target="/ppt/notesSlides/notesSlide25.xml" Id="Rb438615f840c4f6b" /></Relationships>
</file>

<file path=ppt/slides/_rels/slide26.xml.rels><Relationships xmlns="http://schemas.openxmlformats.org/package/2006/relationships"><Relationship Type="http://schemas.openxmlformats.org/officeDocument/2006/relationships/slideLayout" Target="/ppt/slideLayouts/slideLayout1.xml" Id="R99ad980a336941df"/><Relationship Type="http://schemas.openxmlformats.org/officeDocument/2006/relationships/image" Target="/ppt/media/image13.jpeg" Id="R636a24b0734342e2"/><Relationship Type="http://schemas.openxmlformats.org/officeDocument/2006/relationships/image" Target="/ppt/media/image29.png" Id="R5651652643e44f10"/><Relationship Type="http://schemas.openxmlformats.org/officeDocument/2006/relationships/image" Target="/ppt/media/image30.png" Id="R5ca822cc2268463c"/><Relationship Type="http://schemas.openxmlformats.org/officeDocument/2006/relationships/notesSlide" Target="/ppt/notesSlides/notesSlide26.xml" Id="R068db4c963754480"/><Relationship Id="rIdTeaserVideo" Type="http://schemas.openxmlformats.org/officeDocument/2006/relationships/video" Target="../media/workshop-teaser.mp4"/><Relationship Id="rIdTeaserMedia" Type="http://schemas.microsoft.com/office/2007/relationships/media" Target="../media/workshop-teaser.mp4"/><Relationship Id="rIdQRWeb2" Type="http://schemas.openxmlformats.org/officeDocument/2006/relationships/hyperlink" Target="https://chat.whatsapp.com/EFQX2sWTGokJ8Du4wSLs6u?mode=gi_t" TargetMode="External"/><Relationship Id="rIdQRWeb1" Type="http://schemas.openxmlformats.org/officeDocument/2006/relationships/hyperlink" Target="https://brucehuang.ai/talks/ai-ultra-video-workshop-2026-09/cli-review/" TargetMode="External"/></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3b45d26edfe64b5b" /><Relationship Type="http://schemas.openxmlformats.org/officeDocument/2006/relationships/notesSlide" Target="/ppt/notesSlides/notesSlide27.xml" Id="Rba37e0ab9fd546da" /></Relationships>
</file>

<file path=ppt/slides/slide1.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19F04B92-BBB5-4527-879E-95212D8F4F24}"/>
              </a:ext>
            </a:extLst>
          </p:cNvPr>
          <p:cNvSpPr>
            <a:spLocks xmlns:a="http://schemas.openxmlformats.org/drawingml/2006/main" noGrp="1"/>
          </p:cNvSpPr>
          <p:nvPr/>
        </p:nvSpPr>
        <p:spPr>
          <a:xfrm xmlns:a="http://schemas.openxmlformats.org/drawingml/2006/main">
            <a:off x="609600" y="457200"/>
            <a:ext cx="1381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E64F2A"/>
                </a:solidFill>
                <a:latin typeface="Manrope"/>
                <a:ea typeface="Manrope"/>
                <a:cs typeface="Manrope"/>
              </a:defRPr>
            </a:pPr>
            <a:r>
              <a:rPr sz="1500" b="1">
                <a:solidFill>
                  <a:srgbClr val="E64F2A"/>
                </a:solidFill>
                <a:latin typeface="Manrope"/>
                <a:ea typeface="Manrope"/>
                <a:cs typeface="Manrope"/>
              </a:rPr>
              <a:t>THE ORIGINAL TITLE / POLYU PHD GUEST LECTURE</a:t>
            </a:r>
          </a:p>
        </p:txBody>
      </p:sp>
      <p:sp>
        <p:nvSpPr>
          <p:cNvPr id="2" name="">
            <a:extLst xmlns:a="http://schemas.openxmlformats.org/drawingml/2006/main">
              <a:ext uri="{FF2B5EF4-FFF2-40B4-BE49-F238E27FC236}">
                <a16:creationId xmlns:a16="http://schemas.microsoft.com/office/drawing/2014/main" id="{167FDECF-CE52-44A4-9005-5AAA082ED92E}"/>
              </a:ext>
            </a:extLst>
          </p:cNvPr>
          <p:cNvSpPr>
            <a:spLocks xmlns:a="http://schemas.openxmlformats.org/drawingml/2006/main" noGrp="1"/>
          </p:cNvSpPr>
          <p:nvPr/>
        </p:nvSpPr>
        <p:spPr>
          <a:xfrm xmlns:a="http://schemas.openxmlformats.org/drawingml/2006/main">
            <a:off x="762000" y="2333625"/>
            <a:ext cx="9144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6000" b="1">
                <a:solidFill>
                  <a:srgbClr val="10233D"/>
                </a:solidFill>
                <a:latin typeface="Manrope"/>
                <a:ea typeface="Manrope"/>
                <a:cs typeface="Manrope"/>
              </a:defRPr>
            </a:pPr>
            <a:r>
              <a:rPr sz="6000" b="1">
                <a:solidFill>
                  <a:srgbClr val="10233D"/>
                </a:solidFill>
                <a:latin typeface="Manrope"/>
                <a:ea typeface="Manrope"/>
                <a:cs typeface="Manrope"/>
              </a:rPr>
              <a:t>Latest Agentic</a:t>
            </a:r>
          </a:p>
        </p:txBody>
      </p:sp>
      <p:sp>
        <p:nvSpPr>
          <p:cNvPr id="3" name="">
            <a:extLst xmlns:a="http://schemas.openxmlformats.org/drawingml/2006/main">
              <a:ext uri="{FF2B5EF4-FFF2-40B4-BE49-F238E27FC236}">
                <a16:creationId xmlns:a16="http://schemas.microsoft.com/office/drawing/2014/main" id="{586B0A08-1629-4ABE-B3B9-525AD0289103}"/>
              </a:ext>
            </a:extLst>
          </p:cNvPr>
          <p:cNvSpPr>
            <a:spLocks xmlns:a="http://schemas.openxmlformats.org/drawingml/2006/main" noGrp="1"/>
          </p:cNvSpPr>
          <p:nvPr/>
        </p:nvSpPr>
        <p:spPr>
          <a:xfrm xmlns:a="http://schemas.openxmlformats.org/drawingml/2006/main">
            <a:off x="762000" y="3333750"/>
            <a:ext cx="9144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6000" b="1">
                <a:solidFill>
                  <a:srgbClr val="10233D"/>
                </a:solidFill>
                <a:latin typeface="Manrope"/>
                <a:ea typeface="Manrope"/>
                <a:cs typeface="Manrope"/>
              </a:defRPr>
            </a:pPr>
            <a:r>
              <a:rPr sz="6000" b="1">
                <a:solidFill>
                  <a:srgbClr val="10233D"/>
                </a:solidFill>
                <a:latin typeface="Manrope"/>
                <a:ea typeface="Manrope"/>
                <a:cs typeface="Manrope"/>
              </a:rPr>
              <a:t>Harness Trends</a:t>
            </a:r>
          </a:p>
        </p:txBody>
      </p:sp>
      <p:sp>
        <p:nvSpPr>
          <p:cNvPr id="4" name="">
            <a:extLst xmlns:a="http://schemas.openxmlformats.org/drawingml/2006/main">
              <a:ext uri="{FF2B5EF4-FFF2-40B4-BE49-F238E27FC236}">
                <a16:creationId xmlns:a16="http://schemas.microsoft.com/office/drawing/2014/main" id="{E4DD9363-1899-48F3-9DA5-280F1371AD0C}"/>
              </a:ext>
            </a:extLst>
          </p:cNvPr>
          <p:cNvSpPr>
            <a:spLocks xmlns:a="http://schemas.openxmlformats.org/drawingml/2006/main" noGrp="1"/>
          </p:cNvSpPr>
          <p:nvPr/>
        </p:nvSpPr>
        <p:spPr>
          <a:xfrm xmlns:a="http://schemas.openxmlformats.org/drawingml/2006/main">
            <a:off x="800100" y="4581525"/>
            <a:ext cx="8572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950" b="0">
                <a:solidFill>
                  <a:srgbClr val="526174"/>
                </a:solidFill>
                <a:latin typeface="PingFang HK"/>
                <a:ea typeface="PingFang HK"/>
                <a:cs typeface="PingFang HK"/>
              </a:defRPr>
            </a:pPr>
            <a:r>
              <a:rPr sz="1950" b="0">
                <a:solidFill>
                  <a:srgbClr val="526174"/>
                </a:solidFill>
                <a:latin typeface="PingFang HK"/>
                <a:ea typeface="PingFang HK"/>
                <a:cs typeface="PingFang HK"/>
              </a:rPr>
              <a:t>Agent 執行框架的最新趨勢</a:t>
            </a:r>
          </a:p>
        </p:txBody>
      </p:sp>
      <p:sp>
        <p:nvSpPr>
          <p:cNvPr id="5" name="">
            <a:extLst xmlns:a="http://schemas.openxmlformats.org/drawingml/2006/main">
              <a:ext uri="{FF2B5EF4-FFF2-40B4-BE49-F238E27FC236}">
                <a16:creationId xmlns:a16="http://schemas.microsoft.com/office/drawing/2014/main" id="{312BADAA-771A-46C2-A00D-AFEE50779EDD}"/>
              </a:ext>
            </a:extLst>
          </p:cNvPr>
          <p:cNvSpPr>
            <a:spLocks xmlns:a="http://schemas.openxmlformats.org/drawingml/2006/main" noGrp="1"/>
          </p:cNvSpPr>
          <p:nvPr/>
        </p:nvSpPr>
        <p:spPr>
          <a:xfrm xmlns:a="http://schemas.openxmlformats.org/drawingml/2006/main">
            <a:off x="800100" y="5572125"/>
            <a:ext cx="8572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250" b="0">
                <a:solidFill>
                  <a:srgbClr val="10233D"/>
                </a:solidFill>
                <a:latin typeface="Manrope"/>
                <a:ea typeface="Manrope"/>
                <a:cs typeface="Manrope"/>
              </a:defRPr>
            </a:pPr>
            <a:r>
              <a:rPr sz="2250" b="0">
                <a:solidFill>
                  <a:srgbClr val="10233D"/>
                </a:solidFill>
                <a:latin typeface="Manrope"/>
                <a:ea typeface="Manrope"/>
                <a:cs typeface="Manrope"/>
              </a:rPr>
              <a:t>Harnesses, token routing and evaluation</a:t>
            </a:r>
          </a:p>
        </p:txBody>
      </p:sp>
      <p:sp>
        <p:nvSpPr>
          <p:cNvPr id="6" name="">
            <a:extLst xmlns:a="http://schemas.openxmlformats.org/drawingml/2006/main">
              <a:ext uri="{FF2B5EF4-FFF2-40B4-BE49-F238E27FC236}">
                <a16:creationId xmlns:a16="http://schemas.microsoft.com/office/drawing/2014/main" id="{C9309195-A7EC-45AC-A355-7DB6AFCB6EF1}"/>
              </a:ext>
            </a:extLst>
          </p:cNvPr>
          <p:cNvSpPr>
            <a:spLocks xmlns:a="http://schemas.openxmlformats.org/drawingml/2006/main" noGrp="1"/>
          </p:cNvSpPr>
          <p:nvPr/>
        </p:nvSpPr>
        <p:spPr>
          <a:xfrm xmlns:a="http://schemas.openxmlformats.org/drawingml/2006/main">
            <a:off x="800100" y="6076950"/>
            <a:ext cx="85725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650" b="0">
                <a:solidFill>
                  <a:srgbClr val="526174"/>
                </a:solidFill>
                <a:latin typeface="PingFang HK"/>
                <a:ea typeface="PingFang HK"/>
                <a:cs typeface="PingFang HK"/>
              </a:defRPr>
            </a:pPr>
            <a:r>
              <a:rPr sz="1650" b="0">
                <a:solidFill>
                  <a:srgbClr val="526174"/>
                </a:solidFill>
                <a:latin typeface="PingFang HK"/>
                <a:ea typeface="PingFang HK"/>
                <a:cs typeface="PingFang HK"/>
              </a:rPr>
              <a:t>執行框架、Token 路由與評估</a:t>
            </a:r>
          </a:p>
        </p:txBody>
      </p:sp>
      <p:sp>
        <p:nvSpPr>
          <p:cNvPr id="7" name="">
            <a:extLst xmlns:a="http://schemas.openxmlformats.org/drawingml/2006/main">
              <a:ext uri="{FF2B5EF4-FFF2-40B4-BE49-F238E27FC236}">
                <a16:creationId xmlns:a16="http://schemas.microsoft.com/office/drawing/2014/main" id="{3EC88E15-2E98-42DD-A55D-14AC3E02F203}"/>
              </a:ext>
            </a:extLst>
          </p:cNvPr>
          <p:cNvSpPr>
            <a:spLocks xmlns:a="http://schemas.openxmlformats.org/drawingml/2006/main" noGrp="1"/>
          </p:cNvSpPr>
          <p:nvPr/>
        </p:nvSpPr>
        <p:spPr>
          <a:xfrm xmlns:a="http://schemas.openxmlformats.org/drawingml/2006/main">
            <a:off x="800100" y="7105650"/>
            <a:ext cx="8096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250" b="1">
                <a:solidFill>
                  <a:srgbClr val="0B756A"/>
                </a:solidFill>
                <a:latin typeface="Manrope"/>
                <a:ea typeface="Manrope"/>
                <a:cs typeface="Manrope"/>
              </a:defRPr>
            </a:pPr>
            <a:r>
              <a:rPr sz="2250" b="1">
                <a:solidFill>
                  <a:srgbClr val="0B756A"/>
                </a:solidFill>
                <a:latin typeface="Manrope"/>
                <a:ea typeface="Manrope"/>
                <a:cs typeface="Manrope"/>
              </a:rPr>
              <a:t>Bruce Huang</a:t>
            </a:r>
          </a:p>
        </p:txBody>
      </p:sp>
      <p:sp>
        <p:nvSpPr>
          <p:cNvPr id="8" name="">
            <a:extLst xmlns:a="http://schemas.openxmlformats.org/drawingml/2006/main">
              <a:ext uri="{FF2B5EF4-FFF2-40B4-BE49-F238E27FC236}">
                <a16:creationId xmlns:a16="http://schemas.microsoft.com/office/drawing/2014/main" id="{32685711-EC55-43A1-A89D-B4A6BC866699}"/>
              </a:ext>
            </a:extLst>
          </p:cNvPr>
          <p:cNvSpPr>
            <a:spLocks xmlns:a="http://schemas.openxmlformats.org/drawingml/2006/main" noGrp="1"/>
          </p:cNvSpPr>
          <p:nvPr/>
        </p:nvSpPr>
        <p:spPr>
          <a:xfrm xmlns:a="http://schemas.openxmlformats.org/drawingml/2006/main">
            <a:off x="10668000" y="2466975"/>
            <a:ext cx="40957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250" b="1">
                <a:solidFill>
                  <a:srgbClr val="0B756A"/>
                </a:solidFill>
                <a:latin typeface="Manrope"/>
                <a:ea typeface="Manrope"/>
                <a:cs typeface="Manrope"/>
              </a:defRPr>
            </a:pPr>
            <a:r>
              <a:rPr sz="2250" b="1">
                <a:solidFill>
                  <a:srgbClr val="0B756A"/>
                </a:solidFill>
                <a:latin typeface="Manrope"/>
                <a:ea typeface="Manrope"/>
                <a:cs typeface="Manrope"/>
              </a:rPr>
              <a:t>Read the research</a:t>
            </a:r>
          </a:p>
        </p:txBody>
      </p:sp>
      <p:sp>
        <p:nvSpPr>
          <p:cNvPr id="9" name="">
            <a:extLst xmlns:a="http://schemas.openxmlformats.org/drawingml/2006/main">
              <a:ext uri="{FF2B5EF4-FFF2-40B4-BE49-F238E27FC236}">
                <a16:creationId xmlns:a16="http://schemas.microsoft.com/office/drawing/2014/main" id="{A9A61375-2F92-4044-ACD2-191276ACD12F}"/>
              </a:ext>
            </a:extLst>
          </p:cNvPr>
          <p:cNvSpPr>
            <a:spLocks xmlns:a="http://schemas.openxmlformats.org/drawingml/2006/main" noGrp="1"/>
          </p:cNvSpPr>
          <p:nvPr/>
        </p:nvSpPr>
        <p:spPr>
          <a:xfrm xmlns:a="http://schemas.openxmlformats.org/drawingml/2006/main">
            <a:off x="10668000" y="3000375"/>
            <a:ext cx="4095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75" b="0">
                <a:solidFill>
                  <a:srgbClr val="526174"/>
                </a:solidFill>
                <a:latin typeface="PingFang HK"/>
                <a:ea typeface="PingFang HK"/>
                <a:cs typeface="PingFang HK"/>
              </a:defRPr>
            </a:pPr>
            <a:r>
              <a:rPr sz="1575" b="0">
                <a:solidFill>
                  <a:srgbClr val="526174"/>
                </a:solidFill>
                <a:latin typeface="PingFang HK"/>
                <a:ea typeface="PingFang HK"/>
                <a:cs typeface="PingFang HK"/>
              </a:rPr>
              <a:t>掃碼閲讀技術分享</a:t>
            </a:r>
          </a:p>
        </p:txBody>
      </p:sp>
      <p:pic>
        <p:nvPicPr>
          <p:cNvPr id="24" name="">
            <ns0:hlinkClick xmlns:ns0="http://schemas.openxmlformats.org/drawingml/2006/main" xmlns:ns1="http://schemas.openxmlformats.org/officeDocument/2006/relationships" ns1:id="rIdQRWeb0"/>
          </p:cNvPr>
          <p:cNvPicPr>
            <a:picLocks xmlns:a="http://schemas.openxmlformats.org/drawingml/2006/main" noChangeAspect="1"/>
          </p:cNvPicPr>
          <p:nvPr/>
        </p:nvPicPr>
        <p:blipFill>
          <a:blip xmlns:r="http://schemas.openxmlformats.org/officeDocument/2006/relationships" xmlns:a="http://schemas.openxmlformats.org/drawingml/2006/main" r:embed="Rced23d2c73c54904"/>
          <a:stretch xmlns:a="http://schemas.openxmlformats.org/drawingml/2006/main"/>
        </p:blipFill>
        <p:spPr>
          <a:xfrm xmlns:a="http://schemas.openxmlformats.org/drawingml/2006/main">
            <a:off x="10858500" y="3648075"/>
            <a:ext cx="2667000" cy="2667000"/>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BF19036E-E550-45C3-8CBE-7512465B8094}"/>
              </a:ext>
            </a:extLst>
          </p:cNvPr>
          <p:cNvSpPr>
            <a:spLocks xmlns:a="http://schemas.openxmlformats.org/drawingml/2006/main" noGrp="1"/>
          </p:cNvSpPr>
          <p:nvPr/>
        </p:nvSpPr>
        <p:spPr>
          <a:xfrm xmlns:a="http://schemas.openxmlformats.org/drawingml/2006/main">
            <a:off x="10668000" y="6705600"/>
            <a:ext cx="4095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800" b="0">
                <a:solidFill>
                  <a:srgbClr val="10233D"/>
                </a:solidFill>
                <a:latin typeface="Manrope"/>
                <a:ea typeface="Manrope"/>
                <a:cs typeface="Manrope"/>
              </a:defRPr>
            </a:pPr>
            <a:r>
              <a:rPr sz="1800" b="0">
                <a:solidFill>
                  <a:srgbClr val="10233D"/>
                </a:solidFill>
                <a:latin typeface="Manrope"/>
                <a:ea typeface="Manrope"/>
                <a:cs typeface="Manrope"/>
              </a:rPr>
              <a:t>My recent PolyU lecture</a:t>
            </a:r>
          </a:p>
        </p:txBody>
      </p:sp>
      <p:sp>
        <p:nvSpPr>
          <p:cNvPr id="12" name="">
            <a:extLst xmlns:a="http://schemas.openxmlformats.org/drawingml/2006/main">
              <a:ext uri="{FF2B5EF4-FFF2-40B4-BE49-F238E27FC236}">
                <a16:creationId xmlns:a16="http://schemas.microsoft.com/office/drawing/2014/main" id="{1933733D-982F-452F-8CE4-36A6973B4F3F}"/>
              </a:ext>
            </a:extLst>
          </p:cNvPr>
          <p:cNvSpPr>
            <a:spLocks xmlns:a="http://schemas.openxmlformats.org/drawingml/2006/main" noGrp="1"/>
          </p:cNvSpPr>
          <p:nvPr/>
        </p:nvSpPr>
        <p:spPr>
          <a:xfrm xmlns:a="http://schemas.openxmlformats.org/drawingml/2006/main">
            <a:off x="10668000" y="7191375"/>
            <a:ext cx="4095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0">
                <a:solidFill>
                  <a:srgbClr val="526174"/>
                </a:solidFill>
                <a:latin typeface="PingFang HK"/>
                <a:ea typeface="PingFang HK"/>
                <a:cs typeface="PingFang HK"/>
              </a:defRPr>
            </a:pPr>
            <a:r>
              <a:rPr sz="1500" b="0">
                <a:solidFill>
                  <a:srgbClr val="526174"/>
                </a:solidFill>
                <a:latin typeface="PingFang HK"/>
                <a:ea typeface="PingFang HK"/>
                <a:cs typeface="PingFang HK"/>
              </a:rPr>
              <a:t>最近在香港理工大學的分享</a:t>
            </a:r>
          </a:p>
        </p:txBody>
      </p:sp>
      <p:sp>
        <p:nvSpPr>
          <p:cNvPr id="13" name="">
            <a:extLst xmlns:a="http://schemas.openxmlformats.org/drawingml/2006/main">
              <a:ext uri="{FF2B5EF4-FFF2-40B4-BE49-F238E27FC236}">
                <a16:creationId xmlns:a16="http://schemas.microsoft.com/office/drawing/2014/main" id="{3EE6C6D7-E092-41C7-8BF8-3EC31E722674}"/>
              </a:ext>
            </a:extLst>
          </p:cNvPr>
          <p:cNvSpPr>
            <a:spLocks xmlns:a="http://schemas.openxmlformats.org/drawingml/2006/main" noGrp="1"/>
          </p:cNvSpPr>
          <p:nvPr/>
        </p:nvSpPr>
        <p:spPr>
          <a:xfrm xmlns:a="http://schemas.openxmlformats.org/drawingml/2006/main">
            <a:off x="495300" y="8010525"/>
            <a:ext cx="13001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526174"/>
                </a:solidFill>
                <a:latin typeface="Manrope"/>
                <a:ea typeface="Manrope"/>
                <a:cs typeface="Manrope"/>
              </a:defRPr>
            </a:pPr>
            <a:r>
              <a:rPr sz="1200" b="0">
                <a:solidFill>
                  <a:srgbClr val="526174"/>
                </a:solidFill>
                <a:latin typeface="Manrope"/>
                <a:ea typeface="Manrope"/>
                <a:cs typeface="Manrope"/>
              </a:rPr>
              <a:t>Bruce Huang / Original AI Ultra Festival agenda title / Related PolyU research talk</a:t>
            </a:r>
          </a:p>
        </p:txBody>
      </p:sp>
      <p:sp>
        <p:nvSpPr>
          <p:cNvPr id="14" name="">
            <a:extLst xmlns:a="http://schemas.openxmlformats.org/drawingml/2006/main">
              <a:ext uri="{FF2B5EF4-FFF2-40B4-BE49-F238E27FC236}">
                <a16:creationId xmlns:a16="http://schemas.microsoft.com/office/drawing/2014/main" id="{EFD00DA6-D45F-42EA-8886-66F2B36ADB1B}"/>
              </a:ext>
            </a:extLst>
          </p:cNvPr>
          <p:cNvSpPr>
            <a:spLocks xmlns:a="http://schemas.openxmlformats.org/drawingml/2006/main" noGrp="1"/>
          </p:cNvSpPr>
          <p:nvPr/>
        </p:nvSpPr>
        <p:spPr>
          <a:xfrm xmlns:a="http://schemas.openxmlformats.org/drawingml/2006/main">
            <a:off x="13668375" y="8001000"/>
            <a:ext cx="10953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defRPr sz="1350" b="1">
                <a:solidFill>
                  <a:srgbClr val="526174"/>
                </a:solidFill>
                <a:latin typeface="Manrope"/>
                <a:ea typeface="Manrope"/>
                <a:cs typeface="Manrope"/>
              </a:defRPr>
            </a:pPr>
            <a:r>
              <a:rPr sz="1350" b="1">
                <a:solidFill>
                  <a:srgbClr val="526174"/>
                </a:solidFill>
                <a:latin typeface="Manrope"/>
                <a:ea typeface="Manrope"/>
                <a:cs typeface="Manrope"/>
              </a:rPr>
              <a:t>1 / 27</a:t>
            </a:r>
          </a:p>
        </p:txBody>
      </p:sp>
    </p:spTree>
    <p:extLst>
      <p:ext uri="{BB962C8B-B14F-4D97-AF65-F5344CB8AC3E}">
        <p14:creationId xmlns:p14="http://schemas.microsoft.com/office/powerpoint/2010/main" val="1013753426"/>
      </p:ext>
    </p:extLst>
  </p:cSld>
</p:sld>
</file>

<file path=ppt/slides/slide2.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33" name="">
            <a:extLst xmlns:a="http://schemas.openxmlformats.org/drawingml/2006/main">
              <a:ext uri="{FF2B5EF4-FFF2-40B4-BE49-F238E27FC236}">
                <a16:creationId xmlns:a16="http://schemas.microsoft.com/office/drawing/2014/main" id="{F9B88B53-1C58-4E6C-B601-2F33122EAC01}"/>
              </a:ext>
            </a:extLst>
          </p:cNvPr>
          <p:cNvSpPr>
            <a:spLocks xmlns:a="http://schemas.openxmlformats.org/drawingml/2006/main" noGrp="1"/>
          </p:cNvSpPr>
          <p:nvPr/>
        </p:nvSpPr>
        <p:spPr>
          <a:xfrm xmlns:a="http://schemas.openxmlformats.org/drawingml/2006/main">
            <a:off x="495300" y="381000"/>
            <a:ext cx="14097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E64F2A"/>
                </a:solidFill>
                <a:latin typeface="Manrope"/>
                <a:ea typeface="Manrope"/>
                <a:cs typeface="Manrope"/>
              </a:defRPr>
            </a:pPr>
            <a:r>
              <a:rPr sz="1500" b="1">
                <a:solidFill>
                  <a:srgbClr val="E64F2A"/>
                </a:solidFill>
                <a:latin typeface="Manrope"/>
                <a:ea typeface="Manrope"/>
                <a:cs typeface="Manrope"/>
              </a:rPr>
              <a:t>WHY I CHANGED TODAY'S TOPIC / SEPTEMBER 12–13, 2026</a:t>
            </a:r>
          </a:p>
        </p:txBody>
      </p:sp>
      <p:sp>
        <p:nvSpPr>
          <p:cNvPr id="2" name="">
            <a:extLst xmlns:a="http://schemas.openxmlformats.org/drawingml/2006/main">
              <a:ext uri="{FF2B5EF4-FFF2-40B4-BE49-F238E27FC236}">
                <a16:creationId xmlns:a16="http://schemas.microsoft.com/office/drawing/2014/main" id="{7DAF9568-7249-41E2-9143-C109CFE7C600}"/>
              </a:ext>
            </a:extLst>
          </p:cNvPr>
          <p:cNvSpPr>
            <a:spLocks xmlns:a="http://schemas.openxmlformats.org/drawingml/2006/main" noGrp="1"/>
          </p:cNvSpPr>
          <p:nvPr/>
        </p:nvSpPr>
        <p:spPr>
          <a:xfrm xmlns:a="http://schemas.openxmlformats.org/drawingml/2006/main">
            <a:off x="495300" y="914400"/>
            <a:ext cx="14249400" cy="19050"/>
          </a:xfrm>
          <a:prstGeom xmlns:a="http://schemas.openxmlformats.org/drawingml/2006/main" prst="rect">
            <a:avLst/>
          </a:prstGeom>
          <a:solidFill xmlns:a="http://schemas.openxmlformats.org/drawingml/2006/main">
            <a:srgbClr val="C9C3B7"/>
          </a:solidFill>
          <a:ln xmlns:a="http://schemas.openxmlformats.org/drawingml/2006/main" w="0">
            <a:noFill/>
          </a:ln>
        </p:spPr>
      </p:sp>
      <p:pic>
        <p:nvPicPr>
          <p:cNvPr id="35" name="">
            <ns0:hlinkClick xmlns:ns0="http://schemas.openxmlformats.org/drawingml/2006/main" xmlns:ns1="http://schemas.openxmlformats.org/officeDocument/2006/relationships" ns1:id="rIdLeader0"/>
          </p:cNvPr>
          <p:cNvPicPr>
            <a:picLocks xmlns:a="http://schemas.openxmlformats.org/drawingml/2006/main" noChangeAspect="1"/>
          </p:cNvPicPr>
          <p:nvPr/>
        </p:nvPicPr>
        <p:blipFill>
          <a:blip xmlns:r="http://schemas.openxmlformats.org/officeDocument/2006/relationships" xmlns:a="http://schemas.openxmlformats.org/drawingml/2006/main" r:embed="R4e802d3408b24710"/>
          <a:srcRect xmlns:a="http://schemas.openxmlformats.org/drawingml/2006/main" l="13793" t="0" r="13793" b="0"/>
          <a:stretch xmlns:a="http://schemas.openxmlformats.org/drawingml/2006/main">
            <a:fillRect l="0" t="0" r="0" b="0"/>
          </a:stretch>
        </p:blipFill>
        <p:spPr>
          <a:xfrm xmlns:a="http://schemas.openxmlformats.org/drawingml/2006/main">
            <a:off x="619125" y="1971675"/>
            <a:ext cx="3000375" cy="414337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989C40C-50B6-49E7-90E0-8AC3526D5123}"/>
              </a:ext>
            </a:extLst>
          </p:cNvPr>
          <p:cNvSpPr>
            <a:spLocks xmlns:a="http://schemas.openxmlformats.org/drawingml/2006/main" noGrp="1"/>
          </p:cNvSpPr>
          <p:nvPr/>
        </p:nvSpPr>
        <p:spPr>
          <a:xfrm xmlns:a="http://schemas.openxmlformats.org/drawingml/2006/main">
            <a:off x="619125" y="6334125"/>
            <a:ext cx="31432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700" b="1">
                <a:solidFill>
                  <a:srgbClr val="10233D"/>
                </a:solidFill>
                <a:latin typeface="Manrope"/>
                <a:ea typeface="Manrope"/>
                <a:cs typeface="Manrope"/>
              </a:defRPr>
            </a:pPr>
            <a:r>
              <a:rPr sz="2700" b="1">
                <a:solidFill>
                  <a:srgbClr val="10233D"/>
                </a:solidFill>
                <a:latin typeface="Manrope"/>
                <a:ea typeface="Manrope"/>
                <a:cs typeface="Manrope"/>
              </a:rPr>
              <a:t>Dario Amodei</a:t>
            </a:r>
          </a:p>
        </p:txBody>
      </p:sp>
      <p:sp>
        <p:nvSpPr>
          <p:cNvPr id="5" name="">
            <a:extLst xmlns:a="http://schemas.openxmlformats.org/drawingml/2006/main">
              <a:ext uri="{FF2B5EF4-FFF2-40B4-BE49-F238E27FC236}">
                <a16:creationId xmlns:a16="http://schemas.microsoft.com/office/drawing/2014/main" id="{5EF3C027-75D3-48F0-9947-8F80978D4DC1}"/>
              </a:ext>
            </a:extLst>
          </p:cNvPr>
          <p:cNvSpPr>
            <a:spLocks xmlns:a="http://schemas.openxmlformats.org/drawingml/2006/main" noGrp="1"/>
          </p:cNvSpPr>
          <p:nvPr/>
        </p:nvSpPr>
        <p:spPr>
          <a:xfrm xmlns:a="http://schemas.openxmlformats.org/drawingml/2006/main">
            <a:off x="619125" y="6915150"/>
            <a:ext cx="3143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800" b="1">
                <a:solidFill>
                  <a:srgbClr val="0B756A"/>
                </a:solidFill>
                <a:latin typeface="Manrope"/>
                <a:ea typeface="Manrope"/>
                <a:cs typeface="Manrope"/>
              </a:defRPr>
            </a:pPr>
            <a:r>
              <a:rPr sz="1800" b="1">
                <a:solidFill>
                  <a:srgbClr val="0B756A"/>
                </a:solidFill>
                <a:latin typeface="Manrope"/>
                <a:ea typeface="Manrope"/>
                <a:cs typeface="Manrope"/>
              </a:rPr>
              <a:t>Anthropic</a:t>
            </a:r>
          </a:p>
        </p:txBody>
      </p:sp>
      <p:sp>
        <p:nvSpPr>
          <p:cNvPr id="6" name="">
            <a:extLst xmlns:a="http://schemas.openxmlformats.org/drawingml/2006/main">
              <a:ext uri="{FF2B5EF4-FFF2-40B4-BE49-F238E27FC236}">
                <a16:creationId xmlns:a16="http://schemas.microsoft.com/office/drawing/2014/main" id="{C4415123-6082-495A-BFB9-65A7F025617F}"/>
              </a:ext>
            </a:extLst>
          </p:cNvPr>
          <p:cNvSpPr>
            <a:spLocks xmlns:a="http://schemas.openxmlformats.org/drawingml/2006/main" noGrp="1"/>
          </p:cNvSpPr>
          <p:nvPr/>
        </p:nvSpPr>
        <p:spPr>
          <a:xfrm xmlns:a="http://schemas.openxmlformats.org/drawingml/2006/main">
            <a:off x="4095750" y="1495425"/>
            <a:ext cx="66675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950" b="1">
                <a:solidFill>
                  <a:srgbClr val="E64F2A"/>
                </a:solidFill>
                <a:latin typeface="Manrope"/>
                <a:ea typeface="Manrope"/>
                <a:cs typeface="Manrope"/>
              </a:defRPr>
            </a:pPr>
            <a:r>
              <a:rPr sz="1950" b="1">
                <a:solidFill>
                  <a:srgbClr val="E64F2A"/>
                </a:solidFill>
                <a:latin typeface="Manrope"/>
                <a:ea typeface="Manrope"/>
                <a:cs typeface="Manrope"/>
              </a:rPr>
              <a:t>DARIO’S ESSAY</a:t>
            </a:r>
          </a:p>
        </p:txBody>
      </p:sp>
      <p:sp>
        <p:nvSpPr>
          <p:cNvPr id="7" name="">
            <a:extLst xmlns:a="http://schemas.openxmlformats.org/drawingml/2006/main">
              <a:ext uri="{FF2B5EF4-FFF2-40B4-BE49-F238E27FC236}">
                <a16:creationId xmlns:a16="http://schemas.microsoft.com/office/drawing/2014/main" id="{A56F0F1D-17A0-4440-B107-F2BDE435DAE1}"/>
              </a:ext>
            </a:extLst>
          </p:cNvPr>
          <p:cNvSpPr>
            <a:spLocks xmlns:a="http://schemas.openxmlformats.org/drawingml/2006/main" noGrp="1"/>
          </p:cNvSpPr>
          <p:nvPr/>
        </p:nvSpPr>
        <p:spPr>
          <a:xfrm xmlns:a="http://schemas.openxmlformats.org/drawingml/2006/main">
            <a:off x="4048125" y="2085975"/>
            <a:ext cx="68580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6600" b="1">
                <a:solidFill>
                  <a:srgbClr val="10233D"/>
                </a:solidFill>
                <a:latin typeface="Manrope"/>
                <a:ea typeface="Manrope"/>
                <a:cs typeface="Manrope"/>
              </a:defRPr>
            </a:pPr>
            <a:r>
              <a:rPr sz="6600" b="1">
                <a:solidFill>
                  <a:srgbClr val="10233D"/>
                </a:solidFill>
                <a:latin typeface="Manrope"/>
                <a:ea typeface="Manrope"/>
                <a:cs typeface="Manrope"/>
              </a:rPr>
              <a:t>We Must</a:t>
            </a:r>
          </a:p>
        </p:txBody>
      </p:sp>
      <p:sp>
        <p:nvSpPr>
          <p:cNvPr id="8" name="">
            <a:extLst xmlns:a="http://schemas.openxmlformats.org/drawingml/2006/main">
              <a:ext uri="{FF2B5EF4-FFF2-40B4-BE49-F238E27FC236}">
                <a16:creationId xmlns:a16="http://schemas.microsoft.com/office/drawing/2014/main" id="{D0A0EE73-B396-4BD9-BA21-D6FBD071B0A6}"/>
              </a:ext>
            </a:extLst>
          </p:cNvPr>
          <p:cNvSpPr>
            <a:spLocks xmlns:a="http://schemas.openxmlformats.org/drawingml/2006/main" noGrp="1"/>
          </p:cNvSpPr>
          <p:nvPr/>
        </p:nvSpPr>
        <p:spPr>
          <a:xfrm xmlns:a="http://schemas.openxmlformats.org/drawingml/2006/main">
            <a:off x="4048125" y="3152775"/>
            <a:ext cx="68580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6600" b="1">
                <a:solidFill>
                  <a:srgbClr val="10233D"/>
                </a:solidFill>
                <a:latin typeface="Manrope"/>
                <a:ea typeface="Manrope"/>
                <a:cs typeface="Manrope"/>
              </a:defRPr>
            </a:pPr>
            <a:r>
              <a:rPr sz="6600" b="1">
                <a:solidFill>
                  <a:srgbClr val="10233D"/>
                </a:solidFill>
                <a:latin typeface="Manrope"/>
                <a:ea typeface="Manrope"/>
                <a:cs typeface="Manrope"/>
              </a:rPr>
              <a:t>Pace the</a:t>
            </a:r>
          </a:p>
        </p:txBody>
      </p:sp>
      <p:sp>
        <p:nvSpPr>
          <p:cNvPr id="9" name="">
            <a:extLst xmlns:a="http://schemas.openxmlformats.org/drawingml/2006/main">
              <a:ext uri="{FF2B5EF4-FFF2-40B4-BE49-F238E27FC236}">
                <a16:creationId xmlns:a16="http://schemas.microsoft.com/office/drawing/2014/main" id="{CA0AC38F-B61D-4582-9AFE-3202BF41C6CA}"/>
              </a:ext>
            </a:extLst>
          </p:cNvPr>
          <p:cNvSpPr>
            <a:spLocks xmlns:a="http://schemas.openxmlformats.org/drawingml/2006/main" noGrp="1"/>
          </p:cNvSpPr>
          <p:nvPr/>
        </p:nvSpPr>
        <p:spPr>
          <a:xfrm xmlns:a="http://schemas.openxmlformats.org/drawingml/2006/main">
            <a:off x="4048125" y="4219575"/>
            <a:ext cx="68580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6600" b="1">
                <a:solidFill>
                  <a:srgbClr val="10233D"/>
                </a:solidFill>
                <a:latin typeface="Manrope"/>
                <a:ea typeface="Manrope"/>
                <a:cs typeface="Manrope"/>
              </a:defRPr>
            </a:pPr>
            <a:r>
              <a:rPr sz="6600" b="1">
                <a:solidFill>
                  <a:srgbClr val="10233D"/>
                </a:solidFill>
                <a:latin typeface="Manrope"/>
                <a:ea typeface="Manrope"/>
                <a:cs typeface="Manrope"/>
              </a:rPr>
              <a:t>Frontier</a:t>
            </a:r>
          </a:p>
        </p:txBody>
      </p:sp>
      <p:sp>
        <p:nvSpPr>
          <p:cNvPr id="10" name="">
            <a:extLst xmlns:a="http://schemas.openxmlformats.org/drawingml/2006/main">
              <a:ext uri="{FF2B5EF4-FFF2-40B4-BE49-F238E27FC236}">
                <a16:creationId xmlns:a16="http://schemas.microsoft.com/office/drawing/2014/main" id="{7A0A141A-9484-4980-8F04-742973EF51E0}"/>
              </a:ext>
            </a:extLst>
          </p:cNvPr>
          <p:cNvSpPr>
            <a:spLocks xmlns:a="http://schemas.openxmlformats.org/drawingml/2006/main" noGrp="1"/>
          </p:cNvSpPr>
          <p:nvPr/>
        </p:nvSpPr>
        <p:spPr>
          <a:xfrm xmlns:a="http://schemas.openxmlformats.org/drawingml/2006/main">
            <a:off x="4095750" y="5495925"/>
            <a:ext cx="6858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100" b="0">
                <a:solidFill>
                  <a:srgbClr val="526174"/>
                </a:solidFill>
                <a:latin typeface="PingFang HK"/>
                <a:ea typeface="PingFang HK"/>
                <a:cs typeface="PingFang HK"/>
              </a:defRPr>
            </a:pPr>
            <a:r>
              <a:rPr sz="2100" b="0">
                <a:solidFill>
                  <a:srgbClr val="526174"/>
                </a:solidFill>
                <a:latin typeface="PingFang HK"/>
                <a:ea typeface="PingFang HK"/>
                <a:cs typeface="PingFang HK"/>
              </a:rPr>
              <a:t>我們必須掌握前沿 AI 的發展節奏</a:t>
            </a:r>
          </a:p>
        </p:txBody>
      </p:sp>
      <p:sp>
        <p:nvSpPr>
          <p:cNvPr id="11" name="">
            <a:extLst xmlns:a="http://schemas.openxmlformats.org/drawingml/2006/main">
              <a:ext uri="{FF2B5EF4-FFF2-40B4-BE49-F238E27FC236}">
                <a16:creationId xmlns:a16="http://schemas.microsoft.com/office/drawing/2014/main" id="{2CFD0292-B315-4A44-B103-69432BFF7966}"/>
              </a:ext>
            </a:extLst>
          </p:cNvPr>
          <p:cNvSpPr>
            <a:spLocks xmlns:a="http://schemas.openxmlformats.org/drawingml/2006/main" noGrp="1"/>
          </p:cNvSpPr>
          <p:nvPr/>
        </p:nvSpPr>
        <p:spPr>
          <a:xfrm xmlns:a="http://schemas.openxmlformats.org/drawingml/2006/main">
            <a:off x="4095750" y="6229350"/>
            <a:ext cx="68580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175" b="1">
                <a:solidFill>
                  <a:srgbClr val="0B756A"/>
                </a:solidFill>
                <a:latin typeface="Manrope"/>
                <a:ea typeface="Manrope"/>
                <a:cs typeface="Manrope"/>
              </a:defRPr>
            </a:pPr>
            <a:r>
              <a:rPr sz="2175" b="1">
                <a:solidFill>
                  <a:srgbClr val="0B756A"/>
                </a:solidFill>
                <a:latin typeface="Manrope"/>
                <a:ea typeface="Manrope"/>
                <a:cs typeface="Manrope"/>
              </a:rPr>
              <a:t>Dario Amodei · September 2026</a:t>
            </a:r>
          </a:p>
        </p:txBody>
      </p:sp>
      <p:sp>
        <p:nvSpPr>
          <p:cNvPr id="12" name="">
            <a:extLst xmlns:a="http://schemas.openxmlformats.org/drawingml/2006/main">
              <a:ext uri="{FF2B5EF4-FFF2-40B4-BE49-F238E27FC236}">
                <a16:creationId xmlns:a16="http://schemas.microsoft.com/office/drawing/2014/main" id="{C25D44DC-7DD0-4BB3-BE38-5781D4CC68A3}"/>
              </a:ext>
            </a:extLst>
          </p:cNvPr>
          <p:cNvSpPr>
            <a:spLocks xmlns:a="http://schemas.openxmlformats.org/drawingml/2006/main" noGrp="1"/>
          </p:cNvSpPr>
          <p:nvPr/>
        </p:nvSpPr>
        <p:spPr>
          <a:xfrm xmlns:a="http://schemas.openxmlformats.org/drawingml/2006/main">
            <a:off x="4095750" y="6829425"/>
            <a:ext cx="68580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10233D"/>
                </a:solidFill>
                <a:latin typeface="Manrope"/>
                <a:ea typeface="Manrope"/>
                <a:cs typeface="Manrope"/>
              </a:defRPr>
            </a:pPr>
            <a:r>
              <a:rPr sz="2025" b="0">
                <a:solidFill>
                  <a:srgbClr val="10233D"/>
                </a:solidFill>
                <a:latin typeface="Manrope"/>
                <a:ea typeface="Manrope"/>
                <a:cs typeface="Manrope"/>
              </a:rPr>
              <a:t>His essay is why today starts with people.</a:t>
            </a:r>
          </a:p>
        </p:txBody>
      </p:sp>
      <p:sp>
        <p:nvSpPr>
          <p:cNvPr id="13" name="">
            <a:extLst xmlns:a="http://schemas.openxmlformats.org/drawingml/2006/main">
              <a:ext uri="{FF2B5EF4-FFF2-40B4-BE49-F238E27FC236}">
                <a16:creationId xmlns:a16="http://schemas.microsoft.com/office/drawing/2014/main" id="{64BFE75C-F149-43AA-90A6-3A0729EEDBA3}"/>
              </a:ext>
            </a:extLst>
          </p:cNvPr>
          <p:cNvSpPr>
            <a:spLocks xmlns:a="http://schemas.openxmlformats.org/drawingml/2006/main" noGrp="1"/>
          </p:cNvSpPr>
          <p:nvPr/>
        </p:nvSpPr>
        <p:spPr>
          <a:xfrm xmlns:a="http://schemas.openxmlformats.org/drawingml/2006/main">
            <a:off x="4095750" y="7248525"/>
            <a:ext cx="6858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650" b="0">
                <a:solidFill>
                  <a:srgbClr val="526174"/>
                </a:solidFill>
                <a:latin typeface="PingFang HK"/>
                <a:ea typeface="PingFang HK"/>
                <a:cs typeface="PingFang HK"/>
              </a:defRPr>
            </a:pPr>
            <a:r>
              <a:rPr sz="1650" b="0">
                <a:solidFill>
                  <a:srgbClr val="526174"/>
                </a:solidFill>
                <a:latin typeface="PingFang HK"/>
                <a:ea typeface="PingFang HK"/>
                <a:cs typeface="PingFang HK"/>
              </a:rPr>
              <a:t>這篇文章，讓今天的話題從人出發。</a:t>
            </a:r>
          </a:p>
        </p:txBody>
      </p:sp>
      <p:sp>
        <p:nvSpPr>
          <p:cNvPr id="14" name="">
            <a:extLst xmlns:a="http://schemas.openxmlformats.org/drawingml/2006/main">
              <a:ext uri="{FF2B5EF4-FFF2-40B4-BE49-F238E27FC236}">
                <a16:creationId xmlns:a16="http://schemas.microsoft.com/office/drawing/2014/main" id="{7D2F4799-32C4-4B5D-8406-F8661BB56E26}"/>
              </a:ext>
            </a:extLst>
          </p:cNvPr>
          <p:cNvSpPr>
            <a:spLocks xmlns:a="http://schemas.openxmlformats.org/drawingml/2006/main" noGrp="1"/>
          </p:cNvSpPr>
          <p:nvPr/>
        </p:nvSpPr>
        <p:spPr>
          <a:xfrm xmlns:a="http://schemas.openxmlformats.org/drawingml/2006/main">
            <a:off x="11115675" y="1428750"/>
            <a:ext cx="19050" cy="6267450"/>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9FCA610C-7781-4269-A0A3-983B0D4A211C}"/>
              </a:ext>
            </a:extLst>
          </p:cNvPr>
          <p:cNvSpPr>
            <a:spLocks xmlns:a="http://schemas.openxmlformats.org/drawingml/2006/main" noGrp="1"/>
          </p:cNvSpPr>
          <p:nvPr/>
        </p:nvSpPr>
        <p:spPr>
          <a:xfrm xmlns:a="http://schemas.openxmlformats.org/drawingml/2006/main">
            <a:off x="11430000" y="1447800"/>
            <a:ext cx="32861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800" b="1">
                <a:solidFill>
                  <a:srgbClr val="0B756A"/>
                </a:solidFill>
                <a:latin typeface="Manrope"/>
                <a:ea typeface="Manrope"/>
                <a:cs typeface="Manrope"/>
              </a:defRPr>
            </a:pPr>
            <a:r>
              <a:rPr sz="1800" b="1">
                <a:solidFill>
                  <a:srgbClr val="0B756A"/>
                </a:solidFill>
                <a:latin typeface="Manrope"/>
                <a:ea typeface="Manrope"/>
                <a:cs typeface="Manrope"/>
              </a:rPr>
              <a:t>RESPONSES</a:t>
            </a:r>
          </a:p>
        </p:txBody>
      </p:sp>
      <p:pic>
        <p:nvPicPr>
          <p:cNvPr id="48" name="">
            <ns0:hlinkClick xmlns:ns0="http://schemas.openxmlformats.org/drawingml/2006/main" xmlns:ns1="http://schemas.openxmlformats.org/officeDocument/2006/relationships" ns1:id="rIdLeader1"/>
          </p:cNvPr>
          <p:cNvPicPr>
            <a:picLocks xmlns:a="http://schemas.openxmlformats.org/drawingml/2006/main" noChangeAspect="1"/>
          </p:cNvPicPr>
          <p:nvPr/>
        </p:nvPicPr>
        <p:blipFill>
          <a:blip xmlns:r="http://schemas.openxmlformats.org/officeDocument/2006/relationships" xmlns:a="http://schemas.openxmlformats.org/drawingml/2006/main" r:embed="R196cfcc1a3234022"/>
          <a:srcRect xmlns:a="http://schemas.openxmlformats.org/drawingml/2006/main" l="6753" t="0" r="38265" b="0"/>
          <a:stretch xmlns:a="http://schemas.openxmlformats.org/drawingml/2006/main">
            <a:fillRect l="0" t="0" r="0" b="0"/>
          </a:stretch>
        </p:blipFill>
        <p:spPr>
          <a:xfrm xmlns:a="http://schemas.openxmlformats.org/drawingml/2006/main">
            <a:off x="11430000" y="2057400"/>
            <a:ext cx="914400" cy="1143000"/>
          </a:xfrm>
          <a:prstGeom xmlns:a="http://schemas.openxmlformats.org/drawingml/2006/main" prst="rect">
            <a:avLst/>
          </a:prstGeom>
        </p:spPr>
      </p:pic>
      <p:pic>
        <p:nvPicPr>
          <p:cNvPr id="49" name="">
            <ns0:hlinkClick xmlns:ns0="http://schemas.openxmlformats.org/drawingml/2006/main" xmlns:ns1="http://schemas.openxmlformats.org/officeDocument/2006/relationships" ns1:id="rIdLeader2"/>
          </p:cNvPr>
          <p:cNvPicPr>
            <a:picLocks xmlns:a="http://schemas.openxmlformats.org/drawingml/2006/main" noChangeAspect="1"/>
          </p:cNvPicPr>
          <p:nvPr/>
        </p:nvPicPr>
        <p:blipFill>
          <a:blip xmlns:r="http://schemas.openxmlformats.org/officeDocument/2006/relationships" xmlns:a="http://schemas.openxmlformats.org/drawingml/2006/main" r:embed="Rbebd39405a944566"/>
          <a:srcRect xmlns:a="http://schemas.openxmlformats.org/drawingml/2006/main" l="10000" t="0" r="10000" b="0"/>
          <a:stretch xmlns:a="http://schemas.openxmlformats.org/drawingml/2006/main">
            <a:fillRect l="0" t="0" r="0" b="0"/>
          </a:stretch>
        </p:blipFill>
        <p:spPr>
          <a:xfrm xmlns:a="http://schemas.openxmlformats.org/drawingml/2006/main">
            <a:off x="11430000" y="3962400"/>
            <a:ext cx="914400" cy="1143000"/>
          </a:xfrm>
          <a:prstGeom xmlns:a="http://schemas.openxmlformats.org/drawingml/2006/main" prst="rect">
            <a:avLst/>
          </a:prstGeom>
        </p:spPr>
      </p:pic>
      <p:pic>
        <p:nvPicPr>
          <p:cNvPr id="50" name="">
            <ns0:hlinkClick xmlns:ns0="http://schemas.openxmlformats.org/drawingml/2006/main" xmlns:ns1="http://schemas.openxmlformats.org/officeDocument/2006/relationships" ns1:id="rIdLeader3"/>
          </p:cNvPr>
          <p:cNvPicPr>
            <a:picLocks xmlns:a="http://schemas.openxmlformats.org/drawingml/2006/main" noChangeAspect="1"/>
          </p:cNvPicPr>
          <p:nvPr/>
        </p:nvPicPr>
        <p:blipFill>
          <a:blip xmlns:r="http://schemas.openxmlformats.org/officeDocument/2006/relationships" xmlns:a="http://schemas.openxmlformats.org/drawingml/2006/main" r:embed="R828b7958a1354308"/>
          <a:srcRect xmlns:a="http://schemas.openxmlformats.org/drawingml/2006/main" l="0" t="0" r="0" b="16492"/>
          <a:stretch xmlns:a="http://schemas.openxmlformats.org/drawingml/2006/main">
            <a:fillRect l="0" t="0" r="0" b="0"/>
          </a:stretch>
        </p:blipFill>
        <p:spPr>
          <a:xfrm xmlns:a="http://schemas.openxmlformats.org/drawingml/2006/main">
            <a:off x="11430000" y="6296025"/>
            <a:ext cx="914400" cy="1143000"/>
          </a:xfrm>
          <a:prstGeom xmlns:a="http://schemas.openxmlformats.org/drawingml/2006/main" prst="rect">
            <a:avLst/>
          </a:prstGeom>
        </p:spPr>
      </p:pic>
      <p:sp>
        <p:nvSpPr>
          <p:cNvPr id="19" name="">
            <a:extLst xmlns:a="http://schemas.openxmlformats.org/drawingml/2006/main">
              <a:ext uri="{FF2B5EF4-FFF2-40B4-BE49-F238E27FC236}">
                <a16:creationId xmlns:a16="http://schemas.microsoft.com/office/drawing/2014/main" id="{7E8AB301-1824-41E6-B480-4ACD4769ADE5}"/>
              </a:ext>
            </a:extLst>
          </p:cNvPr>
          <p:cNvSpPr>
            <a:spLocks xmlns:a="http://schemas.openxmlformats.org/drawingml/2006/main" noGrp="1"/>
          </p:cNvSpPr>
          <p:nvPr/>
        </p:nvSpPr>
        <p:spPr>
          <a:xfrm xmlns:a="http://schemas.openxmlformats.org/drawingml/2006/main">
            <a:off x="12525375" y="2076450"/>
            <a:ext cx="2286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875" b="1">
                <a:solidFill>
                  <a:srgbClr val="10233D"/>
                </a:solidFill>
                <a:latin typeface="Manrope"/>
                <a:ea typeface="Manrope"/>
                <a:cs typeface="Manrope"/>
              </a:defRPr>
            </a:pPr>
            <a:r>
              <a:rPr sz="1875" b="1">
                <a:solidFill>
                  <a:srgbClr val="10233D"/>
                </a:solidFill>
                <a:latin typeface="Manrope"/>
                <a:ea typeface="Manrope"/>
                <a:cs typeface="Manrope"/>
              </a:rPr>
              <a:t>Sam Altman</a:t>
            </a:r>
          </a:p>
        </p:txBody>
      </p:sp>
      <p:sp>
        <p:nvSpPr>
          <p:cNvPr id="20" name="">
            <a:extLst xmlns:a="http://schemas.openxmlformats.org/drawingml/2006/main">
              <a:ext uri="{FF2B5EF4-FFF2-40B4-BE49-F238E27FC236}">
                <a16:creationId xmlns:a16="http://schemas.microsoft.com/office/drawing/2014/main" id="{DDE8BCB1-C8D8-4CE1-B408-866B11B55DDD}"/>
              </a:ext>
            </a:extLst>
          </p:cNvPr>
          <p:cNvSpPr>
            <a:spLocks xmlns:a="http://schemas.openxmlformats.org/drawingml/2006/main" noGrp="1"/>
          </p:cNvSpPr>
          <p:nvPr/>
        </p:nvSpPr>
        <p:spPr>
          <a:xfrm xmlns:a="http://schemas.openxmlformats.org/drawingml/2006/main">
            <a:off x="12525375" y="2476500"/>
            <a:ext cx="22860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425" b="0">
                <a:solidFill>
                  <a:srgbClr val="526174"/>
                </a:solidFill>
                <a:latin typeface="Manrope"/>
                <a:ea typeface="Manrope"/>
                <a:cs typeface="Manrope"/>
              </a:defRPr>
            </a:pPr>
            <a:r>
              <a:rPr sz="1425" b="0">
                <a:solidFill>
                  <a:srgbClr val="526174"/>
                </a:solidFill>
                <a:latin typeface="Manrope"/>
                <a:ea typeface="Manrope"/>
                <a:cs typeface="Manrope"/>
              </a:rPr>
              <a:t>OpenAI</a:t>
            </a:r>
          </a:p>
        </p:txBody>
      </p:sp>
      <p:sp>
        <p:nvSpPr>
          <p:cNvPr id="21" name="">
            <a:extLst xmlns:a="http://schemas.openxmlformats.org/drawingml/2006/main">
              <a:ext uri="{FF2B5EF4-FFF2-40B4-BE49-F238E27FC236}">
                <a16:creationId xmlns:a16="http://schemas.microsoft.com/office/drawing/2014/main" id="{9C521ACD-4846-409E-A6F5-588EC5EC6395}"/>
              </a:ext>
            </a:extLst>
          </p:cNvPr>
          <p:cNvSpPr>
            <a:spLocks xmlns:a="http://schemas.openxmlformats.org/drawingml/2006/main" noGrp="1"/>
          </p:cNvSpPr>
          <p:nvPr/>
        </p:nvSpPr>
        <p:spPr>
          <a:xfrm xmlns:a="http://schemas.openxmlformats.org/drawingml/2006/main">
            <a:off x="12525375" y="2886075"/>
            <a:ext cx="228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650" b="0">
                <a:solidFill>
                  <a:srgbClr val="10233D"/>
                </a:solidFill>
                <a:latin typeface="Manrope"/>
                <a:ea typeface="Manrope"/>
                <a:cs typeface="Manrope"/>
              </a:defRPr>
            </a:pPr>
            <a:r>
              <a:rPr sz="1650" b="0">
                <a:solidFill>
                  <a:srgbClr val="10233D"/>
                </a:solidFill>
                <a:latin typeface="Manrope"/>
                <a:ea typeface="Manrope"/>
                <a:cs typeface="Manrope"/>
              </a:rPr>
              <a:t>Supports pacing</a:t>
            </a:r>
          </a:p>
        </p:txBody>
      </p:sp>
      <p:sp>
        <p:nvSpPr>
          <p:cNvPr id="22" name="">
            <a:extLst xmlns:a="http://schemas.openxmlformats.org/drawingml/2006/main">
              <a:ext uri="{FF2B5EF4-FFF2-40B4-BE49-F238E27FC236}">
                <a16:creationId xmlns:a16="http://schemas.microsoft.com/office/drawing/2014/main" id="{A3942BD1-06C7-48E9-AB54-0B8EE8971EE5}"/>
              </a:ext>
            </a:extLst>
          </p:cNvPr>
          <p:cNvSpPr>
            <a:spLocks xmlns:a="http://schemas.openxmlformats.org/drawingml/2006/main" noGrp="1"/>
          </p:cNvSpPr>
          <p:nvPr/>
        </p:nvSpPr>
        <p:spPr>
          <a:xfrm xmlns:a="http://schemas.openxmlformats.org/drawingml/2006/main">
            <a:off x="12525375" y="3171825"/>
            <a:ext cx="228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650" b="0">
                <a:solidFill>
                  <a:srgbClr val="10233D"/>
                </a:solidFill>
                <a:latin typeface="Manrope"/>
                <a:ea typeface="Manrope"/>
                <a:cs typeface="Manrope"/>
              </a:defRPr>
            </a:pPr>
            <a:r>
              <a:rPr sz="1650" b="0">
                <a:solidFill>
                  <a:srgbClr val="10233D"/>
                </a:solidFill>
                <a:latin typeface="Manrope"/>
                <a:ea typeface="Manrope"/>
                <a:cs typeface="Manrope"/>
              </a:rPr>
              <a:t>the frontier</a:t>
            </a:r>
          </a:p>
        </p:txBody>
      </p:sp>
      <p:sp>
        <p:nvSpPr>
          <p:cNvPr id="23" name="">
            <a:extLst xmlns:a="http://schemas.openxmlformats.org/drawingml/2006/main">
              <a:ext uri="{FF2B5EF4-FFF2-40B4-BE49-F238E27FC236}">
                <a16:creationId xmlns:a16="http://schemas.microsoft.com/office/drawing/2014/main" id="{0BC0E9D9-1E13-4873-AD65-017AEC72A09D}"/>
              </a:ext>
            </a:extLst>
          </p:cNvPr>
          <p:cNvSpPr>
            <a:spLocks xmlns:a="http://schemas.openxmlformats.org/drawingml/2006/main" noGrp="1"/>
          </p:cNvSpPr>
          <p:nvPr/>
        </p:nvSpPr>
        <p:spPr>
          <a:xfrm xmlns:a="http://schemas.openxmlformats.org/drawingml/2006/main">
            <a:off x="12525375" y="3981450"/>
            <a:ext cx="2286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875" b="1">
                <a:solidFill>
                  <a:srgbClr val="10233D"/>
                </a:solidFill>
                <a:latin typeface="Manrope"/>
                <a:ea typeface="Manrope"/>
                <a:cs typeface="Manrope"/>
              </a:defRPr>
            </a:pPr>
            <a:r>
              <a:rPr sz="1875" b="1">
                <a:solidFill>
                  <a:srgbClr val="10233D"/>
                </a:solidFill>
                <a:latin typeface="Manrope"/>
                <a:ea typeface="Manrope"/>
                <a:cs typeface="Manrope"/>
              </a:rPr>
              <a:t>Elon Musk</a:t>
            </a:r>
          </a:p>
        </p:txBody>
      </p:sp>
      <p:sp>
        <p:nvSpPr>
          <p:cNvPr id="24" name="">
            <a:extLst xmlns:a="http://schemas.openxmlformats.org/drawingml/2006/main">
              <a:ext uri="{FF2B5EF4-FFF2-40B4-BE49-F238E27FC236}">
                <a16:creationId xmlns:a16="http://schemas.microsoft.com/office/drawing/2014/main" id="{FDA46CE7-7E55-4EB7-98CC-CB1B9F621DC0}"/>
              </a:ext>
            </a:extLst>
          </p:cNvPr>
          <p:cNvSpPr>
            <a:spLocks xmlns:a="http://schemas.openxmlformats.org/drawingml/2006/main" noGrp="1"/>
          </p:cNvSpPr>
          <p:nvPr/>
        </p:nvSpPr>
        <p:spPr>
          <a:xfrm xmlns:a="http://schemas.openxmlformats.org/drawingml/2006/main">
            <a:off x="12525375" y="4381500"/>
            <a:ext cx="22860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425" b="0">
                <a:solidFill>
                  <a:srgbClr val="526174"/>
                </a:solidFill>
                <a:latin typeface="Manrope"/>
                <a:ea typeface="Manrope"/>
                <a:cs typeface="Manrope"/>
              </a:defRPr>
            </a:pPr>
            <a:r>
              <a:rPr sz="1425" b="0">
                <a:solidFill>
                  <a:srgbClr val="526174"/>
                </a:solidFill>
                <a:latin typeface="Manrope"/>
                <a:ea typeface="Manrope"/>
                <a:cs typeface="Manrope"/>
              </a:rPr>
              <a:t>xAI</a:t>
            </a:r>
          </a:p>
        </p:txBody>
      </p:sp>
      <p:sp>
        <p:nvSpPr>
          <p:cNvPr id="25" name="">
            <a:extLst xmlns:a="http://schemas.openxmlformats.org/drawingml/2006/main">
              <a:ext uri="{FF2B5EF4-FFF2-40B4-BE49-F238E27FC236}">
                <a16:creationId xmlns:a16="http://schemas.microsoft.com/office/drawing/2014/main" id="{5C569BC9-0519-4245-8B8D-90A0010D8860}"/>
              </a:ext>
            </a:extLst>
          </p:cNvPr>
          <p:cNvSpPr>
            <a:spLocks xmlns:a="http://schemas.openxmlformats.org/drawingml/2006/main" noGrp="1"/>
          </p:cNvSpPr>
          <p:nvPr/>
        </p:nvSpPr>
        <p:spPr>
          <a:xfrm xmlns:a="http://schemas.openxmlformats.org/drawingml/2006/main">
            <a:off x="12525375" y="4791075"/>
            <a:ext cx="22860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725" b="0">
                <a:solidFill>
                  <a:srgbClr val="10233D"/>
                </a:solidFill>
                <a:latin typeface="Manrope"/>
                <a:ea typeface="Manrope"/>
                <a:cs typeface="Manrope"/>
              </a:defRPr>
            </a:pPr>
            <a:r>
              <a:rPr sz="1725" b="0">
                <a:solidFill>
                  <a:srgbClr val="10233D"/>
                </a:solidFill>
                <a:latin typeface="Manrope"/>
                <a:ea typeface="Manrope"/>
                <a:cs typeface="Manrope"/>
              </a:rPr>
              <a:t>“Dario is right”</a:t>
            </a:r>
          </a:p>
        </p:txBody>
      </p:sp>
      <p:sp>
        <p:nvSpPr>
          <p:cNvPr id="26" name="">
            <a:extLst xmlns:a="http://schemas.openxmlformats.org/drawingml/2006/main">
              <a:ext uri="{FF2B5EF4-FFF2-40B4-BE49-F238E27FC236}">
                <a16:creationId xmlns:a16="http://schemas.microsoft.com/office/drawing/2014/main" id="{28890B21-669C-41B6-9C60-4018961165C0}"/>
              </a:ext>
            </a:extLst>
          </p:cNvPr>
          <p:cNvSpPr>
            <a:spLocks xmlns:a="http://schemas.openxmlformats.org/drawingml/2006/main" noGrp="1"/>
          </p:cNvSpPr>
          <p:nvPr/>
        </p:nvSpPr>
        <p:spPr>
          <a:xfrm xmlns:a="http://schemas.openxmlformats.org/drawingml/2006/main">
            <a:off x="11430000" y="5781675"/>
            <a:ext cx="33813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425" b="1">
                <a:solidFill>
                  <a:srgbClr val="526174"/>
                </a:solidFill>
                <a:latin typeface="Manrope"/>
                <a:ea typeface="Manrope"/>
                <a:cs typeface="Manrope"/>
              </a:defRPr>
            </a:pPr>
            <a:r>
              <a:rPr sz="1425" b="1">
                <a:solidFill>
                  <a:srgbClr val="526174"/>
                </a:solidFill>
                <a:latin typeface="Manrope"/>
                <a:ea typeface="Manrope"/>
                <a:cs typeface="Manrope"/>
              </a:rPr>
              <a:t>EARLIER RELATED PROPOSAL</a:t>
            </a:r>
          </a:p>
        </p:txBody>
      </p:sp>
      <p:sp>
        <p:nvSpPr>
          <p:cNvPr id="27" name="">
            <a:extLst xmlns:a="http://schemas.openxmlformats.org/drawingml/2006/main">
              <a:ext uri="{FF2B5EF4-FFF2-40B4-BE49-F238E27FC236}">
                <a16:creationId xmlns:a16="http://schemas.microsoft.com/office/drawing/2014/main" id="{EE8F2F9E-2E53-49AA-90A7-19136AD01E04}"/>
              </a:ext>
            </a:extLst>
          </p:cNvPr>
          <p:cNvSpPr>
            <a:spLocks xmlns:a="http://schemas.openxmlformats.org/drawingml/2006/main" noGrp="1"/>
          </p:cNvSpPr>
          <p:nvPr/>
        </p:nvSpPr>
        <p:spPr>
          <a:xfrm xmlns:a="http://schemas.openxmlformats.org/drawingml/2006/main">
            <a:off x="12525375" y="6315075"/>
            <a:ext cx="2286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800" b="1">
                <a:solidFill>
                  <a:srgbClr val="10233D"/>
                </a:solidFill>
                <a:latin typeface="Manrope"/>
                <a:ea typeface="Manrope"/>
                <a:cs typeface="Manrope"/>
              </a:defRPr>
            </a:pPr>
            <a:r>
              <a:rPr sz="1800" b="1">
                <a:solidFill>
                  <a:srgbClr val="10233D"/>
                </a:solidFill>
                <a:latin typeface="Manrope"/>
                <a:ea typeface="Manrope"/>
                <a:cs typeface="Manrope"/>
              </a:rPr>
              <a:t>Demis Hassabis</a:t>
            </a:r>
          </a:p>
        </p:txBody>
      </p:sp>
      <p:sp>
        <p:nvSpPr>
          <p:cNvPr id="28" name="">
            <a:extLst xmlns:a="http://schemas.openxmlformats.org/drawingml/2006/main">
              <a:ext uri="{FF2B5EF4-FFF2-40B4-BE49-F238E27FC236}">
                <a16:creationId xmlns:a16="http://schemas.microsoft.com/office/drawing/2014/main" id="{5BF52B76-421F-42CF-8F2F-893586D76DBF}"/>
              </a:ext>
            </a:extLst>
          </p:cNvPr>
          <p:cNvSpPr>
            <a:spLocks xmlns:a="http://schemas.openxmlformats.org/drawingml/2006/main" noGrp="1"/>
          </p:cNvSpPr>
          <p:nvPr/>
        </p:nvSpPr>
        <p:spPr>
          <a:xfrm xmlns:a="http://schemas.openxmlformats.org/drawingml/2006/main">
            <a:off x="12525375" y="6686550"/>
            <a:ext cx="228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526174"/>
                </a:solidFill>
                <a:latin typeface="Manrope"/>
                <a:ea typeface="Manrope"/>
                <a:cs typeface="Manrope"/>
              </a:defRPr>
            </a:pPr>
            <a:r>
              <a:rPr sz="1350" b="0">
                <a:solidFill>
                  <a:srgbClr val="526174"/>
                </a:solidFill>
                <a:latin typeface="Manrope"/>
                <a:ea typeface="Manrope"/>
                <a:cs typeface="Manrope"/>
              </a:rPr>
              <a:t>DeepMind cofounder</a:t>
            </a:r>
          </a:p>
        </p:txBody>
      </p:sp>
      <p:sp>
        <p:nvSpPr>
          <p:cNvPr id="29" name="">
            <a:extLst xmlns:a="http://schemas.openxmlformats.org/drawingml/2006/main">
              <a:ext uri="{FF2B5EF4-FFF2-40B4-BE49-F238E27FC236}">
                <a16:creationId xmlns:a16="http://schemas.microsoft.com/office/drawing/2014/main" id="{C6F87F82-F51A-41AA-A557-6E23B96084BA}"/>
              </a:ext>
            </a:extLst>
          </p:cNvPr>
          <p:cNvSpPr>
            <a:spLocks xmlns:a="http://schemas.openxmlformats.org/drawingml/2006/main" noGrp="1"/>
          </p:cNvSpPr>
          <p:nvPr/>
        </p:nvSpPr>
        <p:spPr>
          <a:xfrm xmlns:a="http://schemas.openxmlformats.org/drawingml/2006/main">
            <a:off x="12525375" y="7048500"/>
            <a:ext cx="2286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0">
                <a:solidFill>
                  <a:srgbClr val="10233D"/>
                </a:solidFill>
                <a:latin typeface="Manrope"/>
                <a:ea typeface="Manrope"/>
                <a:cs typeface="Manrope"/>
              </a:defRPr>
            </a:pPr>
            <a:r>
              <a:rPr sz="1500" b="0">
                <a:solidFill>
                  <a:srgbClr val="10233D"/>
                </a:solidFill>
                <a:latin typeface="Manrope"/>
                <a:ea typeface="Manrope"/>
                <a:cs typeface="Manrope"/>
              </a:rPr>
              <a:t>Independent testing</a:t>
            </a:r>
          </a:p>
        </p:txBody>
      </p:sp>
      <p:sp>
        <p:nvSpPr>
          <p:cNvPr id="30" name="">
            <a:extLst xmlns:a="http://schemas.openxmlformats.org/drawingml/2006/main">
              <a:ext uri="{FF2B5EF4-FFF2-40B4-BE49-F238E27FC236}">
                <a16:creationId xmlns:a16="http://schemas.microsoft.com/office/drawing/2014/main" id="{FB0698AF-D9EE-4C2F-9485-2FDD8BF38A6D}"/>
              </a:ext>
            </a:extLst>
          </p:cNvPr>
          <p:cNvSpPr>
            <a:spLocks xmlns:a="http://schemas.openxmlformats.org/drawingml/2006/main" noGrp="1"/>
          </p:cNvSpPr>
          <p:nvPr/>
        </p:nvSpPr>
        <p:spPr>
          <a:xfrm xmlns:a="http://schemas.openxmlformats.org/drawingml/2006/main">
            <a:off x="12525375" y="7372350"/>
            <a:ext cx="2286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526174"/>
                </a:solidFill>
                <a:latin typeface="Manrope"/>
                <a:ea typeface="Manrope"/>
                <a:cs typeface="Manrope"/>
              </a:defRPr>
            </a:pPr>
            <a:r>
              <a:rPr sz="1200" b="0">
                <a:solidFill>
                  <a:srgbClr val="526174"/>
                </a:solidFill>
                <a:latin typeface="Manrope"/>
                <a:ea typeface="Manrope"/>
                <a:cs typeface="Manrope"/>
              </a:rPr>
              <a:t>JUL 14, 2026</a:t>
            </a:r>
          </a:p>
        </p:txBody>
      </p:sp>
      <p:sp>
        <p:nvSpPr>
          <p:cNvPr id="31" name="">
            <a:extLst xmlns:a="http://schemas.openxmlformats.org/drawingml/2006/main">
              <a:ext uri="{FF2B5EF4-FFF2-40B4-BE49-F238E27FC236}">
                <a16:creationId xmlns:a16="http://schemas.microsoft.com/office/drawing/2014/main" id="{14151718-994C-495C-9649-F2CB7E4761F5}"/>
              </a:ext>
            </a:extLst>
          </p:cNvPr>
          <p:cNvSpPr>
            <a:spLocks xmlns:a="http://schemas.openxmlformats.org/drawingml/2006/main" noGrp="1"/>
          </p:cNvSpPr>
          <p:nvPr/>
        </p:nvSpPr>
        <p:spPr>
          <a:xfrm xmlns:a="http://schemas.openxmlformats.org/drawingml/2006/main">
            <a:off x="495300" y="8020050"/>
            <a:ext cx="13144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526174"/>
                </a:solidFill>
                <a:latin typeface="Manrope"/>
                <a:ea typeface="Manrope"/>
                <a:cs typeface="Manrope"/>
              </a:defRPr>
            </a:pPr>
            <a:r>
              <a:rPr sz="1200" b="0">
                <a:solidFill>
                  <a:srgbClr val="526174"/>
                </a:solidFill>
                <a:latin typeface="Manrope"/>
                <a:ea typeface="Manrope"/>
                <a:cs typeface="Manrope"/>
              </a:rPr>
              <a:t>Dario: main proposal · Sam + Elon: direct responses · Demis: separate earlier proposal · Click portraits for sources</a:t>
            </a:r>
          </a:p>
        </p:txBody>
      </p:sp>
      <p:sp>
        <p:nvSpPr>
          <p:cNvPr id="32" name="">
            <a:extLst xmlns:a="http://schemas.openxmlformats.org/drawingml/2006/main">
              <a:ext uri="{FF2B5EF4-FFF2-40B4-BE49-F238E27FC236}">
                <a16:creationId xmlns:a16="http://schemas.microsoft.com/office/drawing/2014/main" id="{EA7D951E-0D6A-4453-B932-5FB6B055D0FE}"/>
              </a:ext>
            </a:extLst>
          </p:cNvPr>
          <p:cNvSpPr>
            <a:spLocks xmlns:a="http://schemas.openxmlformats.org/drawingml/2006/main" noGrp="1"/>
          </p:cNvSpPr>
          <p:nvPr/>
        </p:nvSpPr>
        <p:spPr>
          <a:xfrm xmlns:a="http://schemas.openxmlformats.org/drawingml/2006/main">
            <a:off x="13668375" y="8001000"/>
            <a:ext cx="1143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526174"/>
                </a:solidFill>
                <a:latin typeface="Manrope"/>
                <a:ea typeface="Manrope"/>
                <a:cs typeface="Manrope"/>
              </a:defRPr>
            </a:pPr>
            <a:r>
              <a:rPr sz="1350" b="1">
                <a:solidFill>
                  <a:srgbClr val="526174"/>
                </a:solidFill>
                <a:latin typeface="Manrope"/>
                <a:ea typeface="Manrope"/>
                <a:cs typeface="Manrope"/>
              </a:rPr>
              <a:t>2 / 27</a:t>
            </a:r>
          </a:p>
        </p:txBody>
      </p:sp>
    </p:spTree>
    <p:extLst>
      <p:ext uri="{BB962C8B-B14F-4D97-AF65-F5344CB8AC3E}">
        <p14:creationId xmlns:p14="http://schemas.microsoft.com/office/powerpoint/2010/main" val="329926235"/>
      </p:ext>
    </p:extLst>
  </p:cSld>
</p:sld>
</file>

<file path=ppt/slides/slide3.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78B42191-9C39-4F09-9715-EADEB1D85301}"/>
              </a:ext>
            </a:extLst>
          </p:cNvPr>
          <p:cNvSpPr>
            <a:spLocks xmlns:a="http://schemas.openxmlformats.org/drawingml/2006/main" noGrp="1"/>
          </p:cNvSpPr>
          <p:nvPr/>
        </p:nvSpPr>
        <p:spPr>
          <a:xfrm xmlns:a="http://schemas.openxmlformats.org/drawingml/2006/main">
            <a:off x="495300" y="304800"/>
            <a:ext cx="141732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350" b="1">
                <a:solidFill>
                  <a:srgbClr val="10233D"/>
                </a:solidFill>
                <a:latin typeface="Manrope"/>
                <a:ea typeface="Manrope"/>
                <a:cs typeface="Manrope"/>
              </a:defRPr>
            </a:pPr>
            <a:r>
              <a:rPr sz="4350" b="1">
                <a:solidFill>
                  <a:srgbClr val="10233D"/>
                </a:solidFill>
                <a:latin typeface="Manrope"/>
                <a:ea typeface="Manrope"/>
                <a:cs typeface="Manrope"/>
              </a:rPr>
              <a:t>When AI Can Do the Work, What Will We Do?</a:t>
            </a:r>
          </a:p>
        </p:txBody>
      </p:sp>
      <p:sp>
        <p:nvSpPr>
          <p:cNvPr id="2" name="">
            <a:extLst xmlns:a="http://schemas.openxmlformats.org/drawingml/2006/main">
              <a:ext uri="{FF2B5EF4-FFF2-40B4-BE49-F238E27FC236}">
                <a16:creationId xmlns:a16="http://schemas.microsoft.com/office/drawing/2014/main" id="{625D746B-70BA-4224-9791-44E6E45DF371}"/>
              </a:ext>
            </a:extLst>
          </p:cNvPr>
          <p:cNvSpPr>
            <a:spLocks xmlns:a="http://schemas.openxmlformats.org/drawingml/2006/main" noGrp="1"/>
          </p:cNvSpPr>
          <p:nvPr/>
        </p:nvSpPr>
        <p:spPr>
          <a:xfrm xmlns:a="http://schemas.openxmlformats.org/drawingml/2006/main">
            <a:off x="533400" y="1123950"/>
            <a:ext cx="138112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950" b="0">
                <a:solidFill>
                  <a:srgbClr val="526174"/>
                </a:solidFill>
                <a:latin typeface="PingFang HK"/>
                <a:ea typeface="PingFang HK"/>
                <a:cs typeface="PingFang HK"/>
              </a:defRPr>
            </a:pPr>
            <a:r>
              <a:rPr sz="1950" b="0">
                <a:solidFill>
                  <a:srgbClr val="526174"/>
                </a:solidFill>
                <a:latin typeface="PingFang HK"/>
                <a:ea typeface="PingFang HK"/>
                <a:cs typeface="PingFang HK"/>
              </a:rPr>
              <a:t>當 AI 開始接手工作，人該做什麼？</a:t>
            </a:r>
          </a:p>
        </p:txBody>
      </p:sp>
      <p:sp>
        <p:nvSpPr>
          <p:cNvPr id="3" name="">
            <a:extLst xmlns:a="http://schemas.openxmlformats.org/drawingml/2006/main">
              <a:ext uri="{FF2B5EF4-FFF2-40B4-BE49-F238E27FC236}">
                <a16:creationId xmlns:a16="http://schemas.microsoft.com/office/drawing/2014/main" id="{8A92A6EF-762F-42D6-9B4A-DE4135C13941}"/>
              </a:ext>
            </a:extLst>
          </p:cNvPr>
          <p:cNvSpPr>
            <a:spLocks xmlns:a="http://schemas.openxmlformats.org/drawingml/2006/main" noGrp="1"/>
          </p:cNvSpPr>
          <p:nvPr/>
        </p:nvSpPr>
        <p:spPr>
          <a:xfrm xmlns:a="http://schemas.openxmlformats.org/drawingml/2006/main">
            <a:off x="600075" y="1752600"/>
            <a:ext cx="7905750" cy="4714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850" b="1">
                <a:solidFill>
                  <a:srgbClr val="0B756A"/>
                </a:solidFill>
                <a:latin typeface="Manrope"/>
                <a:ea typeface="Manrope"/>
                <a:cs typeface="Manrope"/>
              </a:defRPr>
            </a:pPr>
            <a:r>
              <a:rPr sz="2850" b="1">
                <a:solidFill>
                  <a:srgbClr val="0B756A"/>
                </a:solidFill>
                <a:latin typeface="Manrope"/>
                <a:ea typeface="Manrope"/>
                <a:cs typeface="Manrope"/>
              </a:rPr>
              <a:t>People steer AI</a:t>
            </a:r>
          </a:p>
        </p:txBody>
      </p:sp>
      <p:sp>
        <p:nvSpPr>
          <p:cNvPr id="4" name="">
            <a:extLst xmlns:a="http://schemas.openxmlformats.org/drawingml/2006/main">
              <a:ext uri="{FF2B5EF4-FFF2-40B4-BE49-F238E27FC236}">
                <a16:creationId xmlns:a16="http://schemas.microsoft.com/office/drawing/2014/main" id="{6796A48F-896A-419B-B882-9F970241A6F0}"/>
              </a:ext>
            </a:extLst>
          </p:cNvPr>
          <p:cNvSpPr>
            <a:spLocks xmlns:a="http://schemas.openxmlformats.org/drawingml/2006/main" noGrp="1"/>
          </p:cNvSpPr>
          <p:nvPr/>
        </p:nvSpPr>
        <p:spPr>
          <a:xfrm xmlns:a="http://schemas.openxmlformats.org/drawingml/2006/main">
            <a:off x="600075" y="2271713"/>
            <a:ext cx="7905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650" b="0">
                <a:solidFill>
                  <a:srgbClr val="526174"/>
                </a:solidFill>
                <a:latin typeface="PingFang HK"/>
                <a:ea typeface="PingFang HK"/>
                <a:cs typeface="PingFang HK"/>
              </a:defRPr>
            </a:pPr>
            <a:r>
              <a:rPr sz="1650" b="0">
                <a:solidFill>
                  <a:srgbClr val="526174"/>
                </a:solidFill>
                <a:latin typeface="PingFang HK"/>
                <a:ea typeface="PingFang HK"/>
                <a:cs typeface="PingFang HK"/>
              </a:rPr>
              <a:t>人類駕馭 AI</a:t>
            </a:r>
          </a:p>
        </p:txBody>
      </p:sp>
      <p:sp>
        <p:nvSpPr>
          <p:cNvPr id="5" name="">
            <a:extLst xmlns:a="http://schemas.openxmlformats.org/drawingml/2006/main">
              <a:ext uri="{FF2B5EF4-FFF2-40B4-BE49-F238E27FC236}">
                <a16:creationId xmlns:a16="http://schemas.microsoft.com/office/drawing/2014/main" id="{89061739-E95A-481F-9919-47E8E15B3483}"/>
              </a:ext>
            </a:extLst>
          </p:cNvPr>
          <p:cNvSpPr>
            <a:spLocks xmlns:a="http://schemas.openxmlformats.org/drawingml/2006/main" noGrp="1"/>
          </p:cNvSpPr>
          <p:nvPr/>
        </p:nvSpPr>
        <p:spPr>
          <a:xfrm xmlns:a="http://schemas.openxmlformats.org/drawingml/2006/main">
            <a:off x="9277350" y="1752600"/>
            <a:ext cx="54673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700" b="1">
                <a:solidFill>
                  <a:srgbClr val="E64F2A"/>
                </a:solidFill>
                <a:latin typeface="Manrope"/>
                <a:ea typeface="Manrope"/>
                <a:cs typeface="Manrope"/>
              </a:defRPr>
            </a:pPr>
            <a:r>
              <a:rPr sz="2700" b="1">
                <a:solidFill>
                  <a:srgbClr val="E64F2A"/>
                </a:solidFill>
                <a:latin typeface="Manrope"/>
                <a:ea typeface="Manrope"/>
                <a:cs typeface="Manrope"/>
              </a:rPr>
              <a:t>People get left behind</a:t>
            </a:r>
          </a:p>
        </p:txBody>
      </p:sp>
      <p:sp>
        <p:nvSpPr>
          <p:cNvPr id="6" name="">
            <a:extLst xmlns:a="http://schemas.openxmlformats.org/drawingml/2006/main">
              <a:ext uri="{FF2B5EF4-FFF2-40B4-BE49-F238E27FC236}">
                <a16:creationId xmlns:a16="http://schemas.microsoft.com/office/drawing/2014/main" id="{8F7AE074-0D6B-42CF-81D1-CC1EF18D9AA8}"/>
              </a:ext>
            </a:extLst>
          </p:cNvPr>
          <p:cNvSpPr>
            <a:spLocks xmlns:a="http://schemas.openxmlformats.org/drawingml/2006/main" noGrp="1"/>
          </p:cNvSpPr>
          <p:nvPr/>
        </p:nvSpPr>
        <p:spPr>
          <a:xfrm xmlns:a="http://schemas.openxmlformats.org/drawingml/2006/main">
            <a:off x="9277350" y="2247900"/>
            <a:ext cx="54673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650" b="0">
                <a:solidFill>
                  <a:srgbClr val="526174"/>
                </a:solidFill>
                <a:latin typeface="PingFang HK"/>
                <a:ea typeface="PingFang HK"/>
                <a:cs typeface="PingFang HK"/>
              </a:defRPr>
            </a:pPr>
            <a:r>
              <a:rPr sz="1650" b="0">
                <a:solidFill>
                  <a:srgbClr val="526174"/>
                </a:solidFill>
                <a:latin typeface="PingFang HK"/>
                <a:ea typeface="PingFang HK"/>
                <a:cs typeface="PingFang HK"/>
              </a:rPr>
              <a:t>人類被邊緣化</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8132228dd47043bd"/>
          <a:stretch xmlns:a="http://schemas.openxmlformats.org/drawingml/2006/main"/>
        </p:blipFill>
        <p:spPr>
          <a:xfrm xmlns:a="http://schemas.openxmlformats.org/drawingml/2006/main">
            <a:off x="495300" y="2707445"/>
            <a:ext cx="8382000" cy="4719711"/>
          </a:xfrm>
          <a:prstGeom xmlns:a="http://schemas.openxmlformats.org/drawingml/2006/main" prst="rect">
            <a:avLst/>
          </a:prstGeom>
        </p:spPr>
      </p:pic>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e170e074056e4bc5"/>
          <a:stretch xmlns:a="http://schemas.openxmlformats.org/drawingml/2006/main"/>
        </p:blipFill>
        <p:spPr>
          <a:xfrm xmlns:a="http://schemas.openxmlformats.org/drawingml/2006/main">
            <a:off x="10252531" y="2686050"/>
            <a:ext cx="3488412" cy="476250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09963482-EAA2-4445-AE57-8E65F927F146}"/>
              </a:ext>
            </a:extLst>
          </p:cNvPr>
          <p:cNvSpPr>
            <a:spLocks xmlns:a="http://schemas.openxmlformats.org/drawingml/2006/main" noGrp="1"/>
          </p:cNvSpPr>
          <p:nvPr/>
        </p:nvSpPr>
        <p:spPr>
          <a:xfrm xmlns:a="http://schemas.openxmlformats.org/drawingml/2006/main">
            <a:off x="9086850" y="1752600"/>
            <a:ext cx="19050" cy="19050"/>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4FEF4E1F-958D-413D-9BB3-A6AA7A281C55}"/>
              </a:ext>
            </a:extLst>
          </p:cNvPr>
          <p:cNvSpPr>
            <a:spLocks xmlns:a="http://schemas.openxmlformats.org/drawingml/2006/main" noGrp="1"/>
          </p:cNvSpPr>
          <p:nvPr/>
        </p:nvSpPr>
        <p:spPr>
          <a:xfrm xmlns:a="http://schemas.openxmlformats.org/drawingml/2006/main">
            <a:off x="9077325" y="1752600"/>
            <a:ext cx="19050" cy="5743575"/>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2B68EA7B-7CEB-49FF-A5CD-8ACF02C8428E}"/>
              </a:ext>
            </a:extLst>
          </p:cNvPr>
          <p:cNvSpPr>
            <a:spLocks xmlns:a="http://schemas.openxmlformats.org/drawingml/2006/main" noGrp="1"/>
          </p:cNvSpPr>
          <p:nvPr/>
        </p:nvSpPr>
        <p:spPr>
          <a:xfrm xmlns:a="http://schemas.openxmlformats.org/drawingml/2006/main">
            <a:off x="495300" y="8010525"/>
            <a:ext cx="13001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125" b="0">
                <a:solidFill>
                  <a:srgbClr val="526174"/>
                </a:solidFill>
                <a:latin typeface="Manrope"/>
                <a:ea typeface="Manrope"/>
                <a:cs typeface="Manrope"/>
              </a:defRPr>
            </a:pPr>
            <a:r>
              <a:rPr sz="1125" b="0">
                <a:solidFill>
                  <a:srgbClr val="526174"/>
                </a:solidFill>
                <a:latin typeface="Manrope"/>
                <a:ea typeface="Manrope"/>
                <a:cs typeface="Manrope"/>
              </a:rPr>
              <a:t>OpenClaw Asia event artwork / R. Kikuo Johnson, The New Yorker, Oct. 23, 2017</a:t>
            </a:r>
          </a:p>
        </p:txBody>
      </p:sp>
      <p:sp>
        <p:nvSpPr>
          <p:cNvPr id="12" name="">
            <a:extLst xmlns:a="http://schemas.openxmlformats.org/drawingml/2006/main">
              <a:ext uri="{FF2B5EF4-FFF2-40B4-BE49-F238E27FC236}">
                <a16:creationId xmlns:a16="http://schemas.microsoft.com/office/drawing/2014/main" id="{27BBC616-E7D0-46E7-B107-4F8B283E4D39}"/>
              </a:ext>
            </a:extLst>
          </p:cNvPr>
          <p:cNvSpPr>
            <a:spLocks xmlns:a="http://schemas.openxmlformats.org/drawingml/2006/main" noGrp="1"/>
          </p:cNvSpPr>
          <p:nvPr/>
        </p:nvSpPr>
        <p:spPr>
          <a:xfrm xmlns:a="http://schemas.openxmlformats.org/drawingml/2006/main">
            <a:off x="13668375" y="8001000"/>
            <a:ext cx="10953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defRPr sz="1350" b="1">
                <a:solidFill>
                  <a:srgbClr val="526174"/>
                </a:solidFill>
                <a:latin typeface="Manrope"/>
                <a:ea typeface="Manrope"/>
                <a:cs typeface="Manrope"/>
              </a:defRPr>
            </a:pPr>
            <a:r>
              <a:rPr sz="1350" b="1">
                <a:solidFill>
                  <a:srgbClr val="526174"/>
                </a:solidFill>
                <a:latin typeface="Manrope"/>
                <a:ea typeface="Manrope"/>
                <a:cs typeface="Manrope"/>
              </a:rPr>
              <a:t>3 / 27</a:t>
            </a:r>
          </a:p>
        </p:txBody>
      </p:sp>
    </p:spTree>
    <p:extLst>
      <p:ext uri="{BB962C8B-B14F-4D97-AF65-F5344CB8AC3E}">
        <p14:creationId xmlns:p14="http://schemas.microsoft.com/office/powerpoint/2010/main" val="1501320940"/>
      </p:ext>
    </p:extLst>
  </p:cSld>
</p:sld>
</file>

<file path=ppt/slides/slide4.xml><?xml version="1.0" encoding="utf-8"?>
<p:sld xmlns:p="http://schemas.openxmlformats.org/presentationml/2006/main">
  <p:cSld>
    <p:bg>
      <p:bgPr>
        <a:solidFill xmlns:a="http://schemas.openxmlformats.org/drawingml/2006/main">
          <a:srgbClr val="07111E"/>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E7D75F2B-D03A-4F2A-A45E-25418B9EE2B4}"/>
              </a:ext>
            </a:extLst>
          </p:cNvPr>
          <p:cNvSpPr>
            <a:spLocks xmlns:a="http://schemas.openxmlformats.org/drawingml/2006/main" noGrp="1"/>
          </p:cNvSpPr>
          <p:nvPr/>
        </p:nvSpPr>
        <p:spPr>
          <a:xfrm xmlns:a="http://schemas.openxmlformats.org/drawingml/2006/main">
            <a:off x="495300" y="381000"/>
            <a:ext cx="1381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FF8D6F"/>
                </a:solidFill>
                <a:latin typeface="Manrope"/>
                <a:ea typeface="Manrope"/>
                <a:cs typeface="Manrope"/>
              </a:defRPr>
            </a:pPr>
            <a:r>
              <a:rPr sz="1500" b="1">
                <a:solidFill>
                  <a:srgbClr val="FF8D6F"/>
                </a:solidFill>
                <a:latin typeface="Manrope"/>
                <a:ea typeface="Manrope"/>
                <a:cs typeface="Manrope"/>
              </a:rPr>
              <a:t>TODAY / PEOPLE, WORK AND AGENCY</a:t>
            </a:r>
          </a:p>
        </p:txBody>
      </p:sp>
      <p:sp>
        <p:nvSpPr>
          <p:cNvPr id="2" name="">
            <a:extLst xmlns:a="http://schemas.openxmlformats.org/drawingml/2006/main">
              <a:ext uri="{FF2B5EF4-FFF2-40B4-BE49-F238E27FC236}">
                <a16:creationId xmlns:a16="http://schemas.microsoft.com/office/drawing/2014/main" id="{C5B7D766-08CF-42CE-BB6E-841506BC27CF}"/>
              </a:ext>
            </a:extLst>
          </p:cNvPr>
          <p:cNvSpPr>
            <a:spLocks xmlns:a="http://schemas.openxmlformats.org/drawingml/2006/main" noGrp="1"/>
          </p:cNvSpPr>
          <p:nvPr/>
        </p:nvSpPr>
        <p:spPr>
          <a:xfrm xmlns:a="http://schemas.openxmlformats.org/drawingml/2006/main">
            <a:off x="495300" y="914400"/>
            <a:ext cx="14249400" cy="19050"/>
          </a:xfrm>
          <a:prstGeom xmlns:a="http://schemas.openxmlformats.org/drawingml/2006/main" prst="rect">
            <a:avLst/>
          </a:prstGeom>
          <a:solidFill xmlns:a="http://schemas.openxmlformats.org/drawingml/2006/main">
            <a:srgbClr val="2A384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DE19088C-D0B4-4FF7-B0F3-7E5FF798E284}"/>
              </a:ext>
            </a:extLst>
          </p:cNvPr>
          <p:cNvSpPr>
            <a:spLocks xmlns:a="http://schemas.openxmlformats.org/drawingml/2006/main" noGrp="1"/>
          </p:cNvSpPr>
          <p:nvPr/>
        </p:nvSpPr>
        <p:spPr>
          <a:xfrm xmlns:a="http://schemas.openxmlformats.org/drawingml/2006/main">
            <a:off x="9201150" y="1428750"/>
            <a:ext cx="28575" cy="6038850"/>
          </a:xfrm>
          <a:prstGeom xmlns:a="http://schemas.openxmlformats.org/drawingml/2006/main" prst="rect">
            <a:avLst/>
          </a:prstGeom>
          <a:solidFill xmlns:a="http://schemas.openxmlformats.org/drawingml/2006/main">
            <a:srgbClr val="253449"/>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6BFE06FC-365C-430B-8573-A841982A6731}"/>
              </a:ext>
            </a:extLst>
          </p:cNvPr>
          <p:cNvSpPr>
            <a:spLocks xmlns:a="http://schemas.openxmlformats.org/drawingml/2006/main" noGrp="1"/>
          </p:cNvSpPr>
          <p:nvPr/>
        </p:nvSpPr>
        <p:spPr>
          <a:xfrm xmlns:a="http://schemas.openxmlformats.org/drawingml/2006/main">
            <a:off x="9601200" y="186690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FFFDF8"/>
                </a:solidFill>
                <a:latin typeface="Manrope"/>
                <a:ea typeface="Manrope"/>
                <a:cs typeface="Manrope"/>
              </a:defRPr>
            </a:pPr>
            <a:r>
              <a:rPr sz="4200" b="1">
                <a:solidFill>
                  <a:srgbClr val="FFFDF8"/>
                </a:solidFill>
                <a:latin typeface="Manrope"/>
                <a:ea typeface="Manrope"/>
                <a:cs typeface="Manrope"/>
              </a:rPr>
              <a:t>We can move</a:t>
            </a:r>
          </a:p>
        </p:txBody>
      </p:sp>
      <p:sp>
        <p:nvSpPr>
          <p:cNvPr id="5" name="">
            <a:extLst xmlns:a="http://schemas.openxmlformats.org/drawingml/2006/main">
              <a:ext uri="{FF2B5EF4-FFF2-40B4-BE49-F238E27FC236}">
                <a16:creationId xmlns:a16="http://schemas.microsoft.com/office/drawing/2014/main" id="{E3A6E1D3-B118-45AF-AF54-9830E6FBD5A6}"/>
              </a:ext>
            </a:extLst>
          </p:cNvPr>
          <p:cNvSpPr>
            <a:spLocks xmlns:a="http://schemas.openxmlformats.org/drawingml/2006/main" noGrp="1"/>
          </p:cNvSpPr>
          <p:nvPr/>
        </p:nvSpPr>
        <p:spPr>
          <a:xfrm xmlns:a="http://schemas.openxmlformats.org/drawingml/2006/main">
            <a:off x="9601200" y="253365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FFFDF8"/>
                </a:solidFill>
                <a:latin typeface="Manrope"/>
                <a:ea typeface="Manrope"/>
                <a:cs typeface="Manrope"/>
              </a:defRPr>
            </a:pPr>
            <a:r>
              <a:rPr sz="4200" b="1">
                <a:solidFill>
                  <a:srgbClr val="FFFDF8"/>
                </a:solidFill>
                <a:latin typeface="Manrope"/>
                <a:ea typeface="Manrope"/>
                <a:cs typeface="Manrope"/>
              </a:rPr>
              <a:t>from doing tasks</a:t>
            </a:r>
          </a:p>
        </p:txBody>
      </p:sp>
      <p:sp>
        <p:nvSpPr>
          <p:cNvPr id="6" name="">
            <a:extLst xmlns:a="http://schemas.openxmlformats.org/drawingml/2006/main">
              <a:ext uri="{FF2B5EF4-FFF2-40B4-BE49-F238E27FC236}">
                <a16:creationId xmlns:a16="http://schemas.microsoft.com/office/drawing/2014/main" id="{6D1421EC-949B-4A02-B7CB-7D3C0E042AF5}"/>
              </a:ext>
            </a:extLst>
          </p:cNvPr>
          <p:cNvSpPr>
            <a:spLocks xmlns:a="http://schemas.openxmlformats.org/drawingml/2006/main" noGrp="1"/>
          </p:cNvSpPr>
          <p:nvPr/>
        </p:nvSpPr>
        <p:spPr>
          <a:xfrm xmlns:a="http://schemas.openxmlformats.org/drawingml/2006/main">
            <a:off x="9601200" y="320040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FFFDF8"/>
                </a:solidFill>
                <a:latin typeface="Manrope"/>
                <a:ea typeface="Manrope"/>
                <a:cs typeface="Manrope"/>
              </a:defRPr>
            </a:pPr>
            <a:r>
              <a:rPr sz="4200" b="1">
                <a:solidFill>
                  <a:srgbClr val="FFFDF8"/>
                </a:solidFill>
                <a:latin typeface="Manrope"/>
                <a:ea typeface="Manrope"/>
                <a:cs typeface="Manrope"/>
              </a:rPr>
              <a:t>to directing work</a:t>
            </a:r>
          </a:p>
        </p:txBody>
      </p:sp>
      <p:sp>
        <p:nvSpPr>
          <p:cNvPr id="7" name="">
            <a:extLst xmlns:a="http://schemas.openxmlformats.org/drawingml/2006/main">
              <a:ext uri="{FF2B5EF4-FFF2-40B4-BE49-F238E27FC236}">
                <a16:creationId xmlns:a16="http://schemas.microsoft.com/office/drawing/2014/main" id="{1BC82EA4-EF87-4F48-B923-78D908AA8972}"/>
              </a:ext>
            </a:extLst>
          </p:cNvPr>
          <p:cNvSpPr>
            <a:spLocks xmlns:a="http://schemas.openxmlformats.org/drawingml/2006/main" noGrp="1"/>
          </p:cNvSpPr>
          <p:nvPr/>
        </p:nvSpPr>
        <p:spPr>
          <a:xfrm xmlns:a="http://schemas.openxmlformats.org/drawingml/2006/main">
            <a:off x="9601200" y="3943350"/>
            <a:ext cx="5143500" cy="3509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800" b="0">
                <a:solidFill>
                  <a:srgbClr val="BDC9D6"/>
                </a:solidFill>
                <a:latin typeface="PingFang HK"/>
                <a:ea typeface="PingFang HK"/>
                <a:cs typeface="PingFang HK"/>
              </a:defRPr>
            </a:pPr>
            <a:r>
              <a:rPr sz="1800" b="0">
                <a:solidFill>
                  <a:srgbClr val="BDC9D6"/>
                </a:solidFill>
                <a:latin typeface="PingFang HK"/>
                <a:ea typeface="PingFang HK"/>
                <a:cs typeface="PingFang HK"/>
              </a:rPr>
              <a:t>從親自做每一步，走向組織和判斷工作</a:t>
            </a:r>
          </a:p>
        </p:txBody>
      </p:sp>
      <p:sp>
        <p:nvSpPr>
          <p:cNvPr id="8" name="">
            <a:extLst xmlns:a="http://schemas.openxmlformats.org/drawingml/2006/main">
              <a:ext uri="{FF2B5EF4-FFF2-40B4-BE49-F238E27FC236}">
                <a16:creationId xmlns:a16="http://schemas.microsoft.com/office/drawing/2014/main" id="{18839D48-FB29-49C8-9089-72B71B751126}"/>
              </a:ext>
            </a:extLst>
          </p:cNvPr>
          <p:cNvSpPr>
            <a:spLocks xmlns:a="http://schemas.openxmlformats.org/drawingml/2006/main" noGrp="1"/>
          </p:cNvSpPr>
          <p:nvPr/>
        </p:nvSpPr>
        <p:spPr>
          <a:xfrm xmlns:a="http://schemas.openxmlformats.org/drawingml/2006/main">
            <a:off x="9601200" y="5067300"/>
            <a:ext cx="50958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FFFDF8"/>
                </a:solidFill>
                <a:latin typeface="Manrope"/>
                <a:ea typeface="Manrope"/>
                <a:cs typeface="Manrope"/>
              </a:defRPr>
            </a:pPr>
            <a:r>
              <a:rPr sz="2025" b="0">
                <a:solidFill>
                  <a:srgbClr val="FFFDF8"/>
                </a:solidFill>
                <a:latin typeface="Manrope"/>
                <a:ea typeface="Manrope"/>
                <a:cs typeface="Manrope"/>
              </a:rPr>
              <a:t>What should AI take on?</a:t>
            </a:r>
          </a:p>
        </p:txBody>
      </p:sp>
      <p:sp>
        <p:nvSpPr>
          <p:cNvPr id="9" name="">
            <a:extLst xmlns:a="http://schemas.openxmlformats.org/drawingml/2006/main">
              <a:ext uri="{FF2B5EF4-FFF2-40B4-BE49-F238E27FC236}">
                <a16:creationId xmlns:a16="http://schemas.microsoft.com/office/drawing/2014/main" id="{D62113DE-F8B4-4312-93D1-9A82E5455BB3}"/>
              </a:ext>
            </a:extLst>
          </p:cNvPr>
          <p:cNvSpPr>
            <a:spLocks xmlns:a="http://schemas.openxmlformats.org/drawingml/2006/main" noGrp="1"/>
          </p:cNvSpPr>
          <p:nvPr/>
        </p:nvSpPr>
        <p:spPr>
          <a:xfrm xmlns:a="http://schemas.openxmlformats.org/drawingml/2006/main">
            <a:off x="9601200" y="5436394"/>
            <a:ext cx="5095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BDC9D6"/>
                </a:solidFill>
                <a:latin typeface="PingFang HK"/>
                <a:ea typeface="PingFang HK"/>
                <a:cs typeface="PingFang HK"/>
              </a:defRPr>
            </a:pPr>
            <a:r>
              <a:rPr sz="1350" b="0">
                <a:solidFill>
                  <a:srgbClr val="BDC9D6"/>
                </a:solidFill>
                <a:latin typeface="PingFang HK"/>
                <a:ea typeface="PingFang HK"/>
                <a:cs typeface="PingFang HK"/>
              </a:rPr>
              <a:t>哪些工作可以交給 AI？</a:t>
            </a:r>
          </a:p>
        </p:txBody>
      </p:sp>
      <p:sp>
        <p:nvSpPr>
          <p:cNvPr id="10" name="">
            <a:extLst xmlns:a="http://schemas.openxmlformats.org/drawingml/2006/main">
              <a:ext uri="{FF2B5EF4-FFF2-40B4-BE49-F238E27FC236}">
                <a16:creationId xmlns:a16="http://schemas.microsoft.com/office/drawing/2014/main" id="{F6D0A5CC-0935-4832-B6B2-B0AADA449D3B}"/>
              </a:ext>
            </a:extLst>
          </p:cNvPr>
          <p:cNvSpPr>
            <a:spLocks xmlns:a="http://schemas.openxmlformats.org/drawingml/2006/main" noGrp="1"/>
          </p:cNvSpPr>
          <p:nvPr/>
        </p:nvSpPr>
        <p:spPr>
          <a:xfrm xmlns:a="http://schemas.openxmlformats.org/drawingml/2006/main">
            <a:off x="9601200" y="5845969"/>
            <a:ext cx="50958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FFFDF8"/>
                </a:solidFill>
                <a:latin typeface="Manrope"/>
                <a:ea typeface="Manrope"/>
                <a:cs typeface="Manrope"/>
              </a:defRPr>
            </a:pPr>
            <a:r>
              <a:rPr sz="2025" b="0">
                <a:solidFill>
                  <a:srgbClr val="FFFDF8"/>
                </a:solidFill>
                <a:latin typeface="Manrope"/>
                <a:ea typeface="Manrope"/>
                <a:cs typeface="Manrope"/>
              </a:rPr>
              <a:t>What should remain our responsibility?</a:t>
            </a:r>
          </a:p>
        </p:txBody>
      </p:sp>
      <p:sp>
        <p:nvSpPr>
          <p:cNvPr id="11" name="">
            <a:extLst xmlns:a="http://schemas.openxmlformats.org/drawingml/2006/main">
              <a:ext uri="{FF2B5EF4-FFF2-40B4-BE49-F238E27FC236}">
                <a16:creationId xmlns:a16="http://schemas.microsoft.com/office/drawing/2014/main" id="{29B9AC84-B113-48E5-815A-0CB5F57FEA81}"/>
              </a:ext>
            </a:extLst>
          </p:cNvPr>
          <p:cNvSpPr>
            <a:spLocks xmlns:a="http://schemas.openxmlformats.org/drawingml/2006/main" noGrp="1"/>
          </p:cNvSpPr>
          <p:nvPr/>
        </p:nvSpPr>
        <p:spPr>
          <a:xfrm xmlns:a="http://schemas.openxmlformats.org/drawingml/2006/main">
            <a:off x="9601200" y="6215063"/>
            <a:ext cx="5095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BDC9D6"/>
                </a:solidFill>
                <a:latin typeface="PingFang HK"/>
                <a:ea typeface="PingFang HK"/>
                <a:cs typeface="PingFang HK"/>
              </a:defRPr>
            </a:pPr>
            <a:r>
              <a:rPr sz="1350" b="0">
                <a:solidFill>
                  <a:srgbClr val="BDC9D6"/>
                </a:solidFill>
                <a:latin typeface="PingFang HK"/>
                <a:ea typeface="PingFang HK"/>
                <a:cs typeface="PingFang HK"/>
              </a:rPr>
              <a:t>哪些判斷與責任需要由人承擔？</a:t>
            </a:r>
          </a:p>
        </p:txBody>
      </p:sp>
      <p:sp>
        <p:nvSpPr>
          <p:cNvPr id="12" name="">
            <a:extLst xmlns:a="http://schemas.openxmlformats.org/drawingml/2006/main">
              <a:ext uri="{FF2B5EF4-FFF2-40B4-BE49-F238E27FC236}">
                <a16:creationId xmlns:a16="http://schemas.microsoft.com/office/drawing/2014/main" id="{2C6DC655-F92A-49FB-8AFB-B6DD0B8337BB}"/>
              </a:ext>
            </a:extLst>
          </p:cNvPr>
          <p:cNvSpPr>
            <a:spLocks xmlns:a="http://schemas.openxmlformats.org/drawingml/2006/main" noGrp="1"/>
          </p:cNvSpPr>
          <p:nvPr/>
        </p:nvSpPr>
        <p:spPr>
          <a:xfrm xmlns:a="http://schemas.openxmlformats.org/drawingml/2006/main">
            <a:off x="9601200" y="7305675"/>
            <a:ext cx="507682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FF8D6F"/>
                </a:solidFill>
                <a:latin typeface="Manrope"/>
                <a:ea typeface="Manrope"/>
                <a:cs typeface="Manrope"/>
              </a:defRPr>
            </a:pPr>
            <a:r>
              <a:rPr sz="1500" b="1">
                <a:solidFill>
                  <a:srgbClr val="FF8D6F"/>
                </a:solidFill>
                <a:latin typeface="Manrope"/>
                <a:ea typeface="Manrope"/>
                <a:cs typeface="Manrope"/>
              </a:rPr>
              <a:t>Top AI trends, then our choices at work</a:t>
            </a:r>
          </a:p>
        </p:txBody>
      </p:sp>
      <p:sp>
        <p:nvSpPr>
          <p:cNvPr id="13" name="">
            <a:extLst xmlns:a="http://schemas.openxmlformats.org/drawingml/2006/main">
              <a:ext uri="{FF2B5EF4-FFF2-40B4-BE49-F238E27FC236}">
                <a16:creationId xmlns:a16="http://schemas.microsoft.com/office/drawing/2014/main" id="{3B3ADAAB-8C4C-4270-9245-F0C12D7FD8A3}"/>
              </a:ext>
            </a:extLst>
          </p:cNvPr>
          <p:cNvSpPr>
            <a:spLocks xmlns:a="http://schemas.openxmlformats.org/drawingml/2006/main" noGrp="1"/>
          </p:cNvSpPr>
          <p:nvPr/>
        </p:nvSpPr>
        <p:spPr>
          <a:xfrm xmlns:a="http://schemas.openxmlformats.org/drawingml/2006/main">
            <a:off x="9601200" y="7572375"/>
            <a:ext cx="5067300" cy="21621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BDC9D6"/>
                </a:solidFill>
                <a:latin typeface="PingFang HK"/>
                <a:ea typeface="PingFang HK"/>
                <a:cs typeface="PingFang HK"/>
              </a:defRPr>
            </a:pPr>
            <a:r>
              <a:rPr sz="1200" b="0">
                <a:solidFill>
                  <a:srgbClr val="BDC9D6"/>
                </a:solidFill>
                <a:latin typeface="PingFang HK"/>
                <a:ea typeface="PingFang HK"/>
                <a:cs typeface="PingFang HK"/>
              </a:rPr>
              <a:t>先理解變化，再討論人的選擇</a:t>
            </a:r>
          </a:p>
        </p:txBody>
      </p:sp>
      <p:sp>
        <p:nvSpPr>
          <p:cNvPr id="14" name="">
            <a:extLst xmlns:a="http://schemas.openxmlformats.org/drawingml/2006/main">
              <a:ext uri="{FF2B5EF4-FFF2-40B4-BE49-F238E27FC236}">
                <a16:creationId xmlns:a16="http://schemas.microsoft.com/office/drawing/2014/main" id="{82EEB1D7-9665-4C20-ADDB-1C083FCB24E1}"/>
              </a:ext>
            </a:extLst>
          </p:cNvPr>
          <p:cNvSpPr>
            <a:spLocks xmlns:a="http://schemas.openxmlformats.org/drawingml/2006/main" noGrp="1"/>
          </p:cNvSpPr>
          <p:nvPr/>
        </p:nvSpPr>
        <p:spPr>
          <a:xfrm xmlns:a="http://schemas.openxmlformats.org/drawingml/2006/main">
            <a:off x="495300" y="8010525"/>
            <a:ext cx="13001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BDC9D6"/>
                </a:solidFill>
                <a:latin typeface="Manrope"/>
                <a:ea typeface="Manrope"/>
                <a:cs typeface="Manrope"/>
              </a:defRPr>
            </a:pPr>
            <a:r>
              <a:rPr sz="1200" b="0">
                <a:solidFill>
                  <a:srgbClr val="BDC9D6"/>
                </a:solidFill>
                <a:latin typeface="Manrope"/>
                <a:ea typeface="Manrope"/>
                <a:cs typeface="Manrope"/>
              </a:rPr>
              <a:t>Bruce Huang / OpenClaw Asia / HolyCrab.ai</a:t>
            </a:r>
          </a:p>
        </p:txBody>
      </p:sp>
      <p:sp>
        <p:nvSpPr>
          <p:cNvPr id="15" name="">
            <a:extLst xmlns:a="http://schemas.openxmlformats.org/drawingml/2006/main">
              <a:ext uri="{FF2B5EF4-FFF2-40B4-BE49-F238E27FC236}">
                <a16:creationId xmlns:a16="http://schemas.microsoft.com/office/drawing/2014/main" id="{F95E900A-B7C9-40BA-BAB7-57536CEED7E6}"/>
              </a:ext>
            </a:extLst>
          </p:cNvPr>
          <p:cNvSpPr>
            <a:spLocks xmlns:a="http://schemas.openxmlformats.org/drawingml/2006/main" noGrp="1"/>
          </p:cNvSpPr>
          <p:nvPr/>
        </p:nvSpPr>
        <p:spPr>
          <a:xfrm xmlns:a="http://schemas.openxmlformats.org/drawingml/2006/main">
            <a:off x="13668375" y="8001000"/>
            <a:ext cx="10953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defRPr sz="1350" b="1">
                <a:solidFill>
                  <a:srgbClr val="BDC9D6"/>
                </a:solidFill>
                <a:latin typeface="Manrope"/>
                <a:ea typeface="Manrope"/>
                <a:cs typeface="Manrope"/>
              </a:defRPr>
            </a:pPr>
            <a:r>
              <a:rPr sz="1350" b="1">
                <a:solidFill>
                  <a:srgbClr val="BDC9D6"/>
                </a:solidFill>
                <a:latin typeface="Manrope"/>
                <a:ea typeface="Manrope"/>
                <a:cs typeface="Manrope"/>
              </a:rPr>
              <a:t>4 / 27</a:t>
            </a:r>
          </a:p>
        </p:txBody>
      </p:sp>
      <p:sp>
        <p:nvSpPr>
          <p:cNvPr id="16" name="">
            <a:extLst xmlns:a="http://schemas.openxmlformats.org/drawingml/2006/main">
              <a:ext uri="{FF2B5EF4-FFF2-40B4-BE49-F238E27FC236}">
                <a16:creationId xmlns:a16="http://schemas.microsoft.com/office/drawing/2014/main" id="{E8A264DE-BD1C-4985-886B-8294C5D7323B}"/>
              </a:ext>
            </a:extLst>
          </p:cNvPr>
          <p:cNvSpPr>
            <a:spLocks xmlns:a="http://schemas.openxmlformats.org/drawingml/2006/main" noGrp="1"/>
          </p:cNvSpPr>
          <p:nvPr/>
        </p:nvSpPr>
        <p:spPr>
          <a:xfrm xmlns:a="http://schemas.openxmlformats.org/drawingml/2006/main">
            <a:off x="762000" y="1752600"/>
            <a:ext cx="80010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5400" b="1">
                <a:solidFill>
                  <a:srgbClr val="FFFDF8"/>
                </a:solidFill>
                <a:latin typeface="Manrope"/>
                <a:ea typeface="Manrope"/>
                <a:cs typeface="Manrope"/>
              </a:defRPr>
            </a:pPr>
            <a:r>
              <a:rPr sz="5400" b="1">
                <a:solidFill>
                  <a:srgbClr val="FFFDF8"/>
                </a:solidFill>
                <a:latin typeface="Manrope"/>
                <a:ea typeface="Manrope"/>
                <a:cs typeface="Manrope"/>
              </a:rPr>
              <a:t>Ask a question</a:t>
            </a:r>
          </a:p>
        </p:txBody>
      </p:sp>
      <p:sp>
        <p:nvSpPr>
          <p:cNvPr id="17" name="">
            <a:extLst xmlns:a="http://schemas.openxmlformats.org/drawingml/2006/main">
              <a:ext uri="{FF2B5EF4-FFF2-40B4-BE49-F238E27FC236}">
                <a16:creationId xmlns:a16="http://schemas.microsoft.com/office/drawing/2014/main" id="{F0251BE9-7FF8-46BE-BB60-3BCDB33944A4}"/>
              </a:ext>
            </a:extLst>
          </p:cNvPr>
          <p:cNvSpPr>
            <a:spLocks xmlns:a="http://schemas.openxmlformats.org/drawingml/2006/main" noGrp="1"/>
          </p:cNvSpPr>
          <p:nvPr/>
        </p:nvSpPr>
        <p:spPr>
          <a:xfrm xmlns:a="http://schemas.openxmlformats.org/drawingml/2006/main">
            <a:off x="762000" y="2676525"/>
            <a:ext cx="8001000" cy="376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100" b="0">
                <a:solidFill>
                  <a:srgbClr val="BDC9D6"/>
                </a:solidFill>
                <a:latin typeface="PingFang HK"/>
                <a:ea typeface="PingFang HK"/>
                <a:cs typeface="PingFang HK"/>
              </a:defRPr>
            </a:pPr>
            <a:r>
              <a:rPr sz="2100" b="0">
                <a:solidFill>
                  <a:srgbClr val="BDC9D6"/>
                </a:solidFill>
                <a:latin typeface="PingFang HK"/>
                <a:ea typeface="PingFang HK"/>
                <a:cs typeface="PingFang HK"/>
              </a:rPr>
              <a:t>問一句話</a:t>
            </a:r>
          </a:p>
        </p:txBody>
      </p:sp>
      <p:sp>
        <p:nvSpPr>
          <p:cNvPr id="18" name="">
            <a:extLst xmlns:a="http://schemas.openxmlformats.org/drawingml/2006/main">
              <a:ext uri="{FF2B5EF4-FFF2-40B4-BE49-F238E27FC236}">
                <a16:creationId xmlns:a16="http://schemas.microsoft.com/office/drawing/2014/main" id="{F7BB28CD-08BB-4E7B-A572-593CFAAEB7CA}"/>
              </a:ext>
            </a:extLst>
          </p:cNvPr>
          <p:cNvSpPr>
            <a:spLocks xmlns:a="http://schemas.openxmlformats.org/drawingml/2006/main" noGrp="1"/>
          </p:cNvSpPr>
          <p:nvPr/>
        </p:nvSpPr>
        <p:spPr>
          <a:xfrm xmlns:a="http://schemas.openxmlformats.org/drawingml/2006/main">
            <a:off x="895350" y="3429000"/>
            <a:ext cx="952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5700" b="0">
                <a:solidFill>
                  <a:srgbClr val="FF8D6F"/>
                </a:solidFill>
                <a:latin typeface="PingFang HK"/>
                <a:ea typeface="PingFang HK"/>
                <a:cs typeface="PingFang HK"/>
              </a:defRPr>
            </a:pPr>
            <a:r>
              <a:rPr sz="5700" b="0">
                <a:solidFill>
                  <a:srgbClr val="FF8D6F"/>
                </a:solidFill>
                <a:latin typeface="PingFang HK"/>
                <a:ea typeface="PingFang HK"/>
                <a:cs typeface="PingFang HK"/>
              </a:rPr>
              <a:t>↓</a:t>
            </a:r>
          </a:p>
        </p:txBody>
      </p:sp>
      <p:sp>
        <p:nvSpPr>
          <p:cNvPr id="19" name="">
            <a:extLst xmlns:a="http://schemas.openxmlformats.org/drawingml/2006/main">
              <a:ext uri="{FF2B5EF4-FFF2-40B4-BE49-F238E27FC236}">
                <a16:creationId xmlns:a16="http://schemas.microsoft.com/office/drawing/2014/main" id="{FC688CFC-8AC7-4087-B3E0-69A436BD10B7}"/>
              </a:ext>
            </a:extLst>
          </p:cNvPr>
          <p:cNvSpPr>
            <a:spLocks xmlns:a="http://schemas.openxmlformats.org/drawingml/2006/main" noGrp="1"/>
          </p:cNvSpPr>
          <p:nvPr/>
        </p:nvSpPr>
        <p:spPr>
          <a:xfrm xmlns:a="http://schemas.openxmlformats.org/drawingml/2006/main">
            <a:off x="762000" y="4667250"/>
            <a:ext cx="80010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5400" b="1">
                <a:solidFill>
                  <a:srgbClr val="FFFDF8"/>
                </a:solidFill>
                <a:latin typeface="Manrope"/>
                <a:ea typeface="Manrope"/>
                <a:cs typeface="Manrope"/>
              </a:defRPr>
            </a:pPr>
            <a:r>
              <a:rPr sz="5400" b="1">
                <a:solidFill>
                  <a:srgbClr val="FFFDF8"/>
                </a:solidFill>
                <a:latin typeface="Manrope"/>
                <a:ea typeface="Manrope"/>
                <a:cs typeface="Manrope"/>
              </a:rPr>
              <a:t>Delegate a task</a:t>
            </a:r>
          </a:p>
        </p:txBody>
      </p:sp>
      <p:sp>
        <p:nvSpPr>
          <p:cNvPr id="20" name="">
            <a:extLst xmlns:a="http://schemas.openxmlformats.org/drawingml/2006/main">
              <a:ext uri="{FF2B5EF4-FFF2-40B4-BE49-F238E27FC236}">
                <a16:creationId xmlns:a16="http://schemas.microsoft.com/office/drawing/2014/main" id="{CD84F89E-6A75-4B3D-82B9-5D7AB1E6BF5C}"/>
              </a:ext>
            </a:extLst>
          </p:cNvPr>
          <p:cNvSpPr>
            <a:spLocks xmlns:a="http://schemas.openxmlformats.org/drawingml/2006/main" noGrp="1"/>
          </p:cNvSpPr>
          <p:nvPr/>
        </p:nvSpPr>
        <p:spPr>
          <a:xfrm xmlns:a="http://schemas.openxmlformats.org/drawingml/2006/main">
            <a:off x="762000" y="5591175"/>
            <a:ext cx="8001000" cy="376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100" b="0">
                <a:solidFill>
                  <a:srgbClr val="BDC9D6"/>
                </a:solidFill>
                <a:latin typeface="PingFang HK"/>
                <a:ea typeface="PingFang HK"/>
                <a:cs typeface="PingFang HK"/>
              </a:defRPr>
            </a:pPr>
            <a:r>
              <a:rPr sz="2100" b="0">
                <a:solidFill>
                  <a:srgbClr val="BDC9D6"/>
                </a:solidFill>
                <a:latin typeface="PingFang HK"/>
                <a:ea typeface="PingFang HK"/>
                <a:cs typeface="PingFang HK"/>
              </a:rPr>
              <a:t>交一件事</a:t>
            </a:r>
          </a:p>
        </p:txBody>
      </p:sp>
      <p:sp>
        <p:nvSpPr>
          <p:cNvPr id="21" name="">
            <a:extLst xmlns:a="http://schemas.openxmlformats.org/drawingml/2006/main">
              <a:ext uri="{FF2B5EF4-FFF2-40B4-BE49-F238E27FC236}">
                <a16:creationId xmlns:a16="http://schemas.microsoft.com/office/drawing/2014/main" id="{F76EFA73-141D-487E-87B9-D55A1A56E62F}"/>
              </a:ext>
            </a:extLst>
          </p:cNvPr>
          <p:cNvSpPr>
            <a:spLocks xmlns:a="http://schemas.openxmlformats.org/drawingml/2006/main" noGrp="1"/>
          </p:cNvSpPr>
          <p:nvPr/>
        </p:nvSpPr>
        <p:spPr>
          <a:xfrm xmlns:a="http://schemas.openxmlformats.org/drawingml/2006/main">
            <a:off x="781050" y="6657975"/>
            <a:ext cx="8096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100" b="0">
                <a:solidFill>
                  <a:srgbClr val="A0D6CB"/>
                </a:solidFill>
                <a:latin typeface="Manrope"/>
                <a:ea typeface="Manrope"/>
                <a:cs typeface="Manrope"/>
              </a:defRPr>
            </a:pPr>
            <a:r>
              <a:rPr sz="2100" b="0">
                <a:solidFill>
                  <a:srgbClr val="A0D6CB"/>
                </a:solidFill>
                <a:latin typeface="Manrope"/>
                <a:ea typeface="Manrope"/>
                <a:cs typeface="Manrope"/>
              </a:rPr>
              <a:t>A goal, actions and a result you can check</a:t>
            </a:r>
          </a:p>
        </p:txBody>
      </p:sp>
      <p:sp>
        <p:nvSpPr>
          <p:cNvPr id="22" name="">
            <a:extLst xmlns:a="http://schemas.openxmlformats.org/drawingml/2006/main">
              <a:ext uri="{FF2B5EF4-FFF2-40B4-BE49-F238E27FC236}">
                <a16:creationId xmlns:a16="http://schemas.microsoft.com/office/drawing/2014/main" id="{620542CC-E03F-4DEF-B512-6CCE7ED73236}"/>
              </a:ext>
            </a:extLst>
          </p:cNvPr>
          <p:cNvSpPr>
            <a:spLocks xmlns:a="http://schemas.openxmlformats.org/drawingml/2006/main" noGrp="1"/>
          </p:cNvSpPr>
          <p:nvPr/>
        </p:nvSpPr>
        <p:spPr>
          <a:xfrm xmlns:a="http://schemas.openxmlformats.org/drawingml/2006/main">
            <a:off x="781050" y="7058025"/>
            <a:ext cx="8096250" cy="2809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0">
                <a:solidFill>
                  <a:srgbClr val="BDC9D6"/>
                </a:solidFill>
                <a:latin typeface="PingFang HK"/>
                <a:ea typeface="PingFang HK"/>
                <a:cs typeface="PingFang HK"/>
              </a:defRPr>
            </a:pPr>
            <a:r>
              <a:rPr sz="1500" b="0">
                <a:solidFill>
                  <a:srgbClr val="BDC9D6"/>
                </a:solidFill>
                <a:latin typeface="PingFang HK"/>
                <a:ea typeface="PingFang HK"/>
                <a:cs typeface="PingFang HK"/>
              </a:rPr>
              <a:t>目標、執行與可檢查的成果</a:t>
            </a:r>
          </a:p>
        </p:txBody>
      </p:sp>
    </p:spTree>
    <p:extLst>
      <p:ext uri="{BB962C8B-B14F-4D97-AF65-F5344CB8AC3E}">
        <p14:creationId xmlns:p14="http://schemas.microsoft.com/office/powerpoint/2010/main" val="1136565778"/>
      </p:ext>
    </p:extLst>
  </p:cSld>
</p:sld>
</file>

<file path=ppt/slides/slide5.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9246867A-7B2D-4FF9-B111-A973ABBE61E3}"/>
              </a:ext>
            </a:extLst>
          </p:cNvPr>
          <p:cNvSpPr>
            <a:spLocks xmlns:a="http://schemas.openxmlformats.org/drawingml/2006/main" noGrp="1"/>
          </p:cNvSpPr>
          <p:nvPr/>
        </p:nvSpPr>
        <p:spPr>
          <a:xfrm xmlns:a="http://schemas.openxmlformats.org/drawingml/2006/main">
            <a:off x="228600" y="114300"/>
            <a:ext cx="11811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3300" b="1">
                <a:solidFill>
                  <a:srgbClr val="10233D"/>
                </a:solidFill>
                <a:latin typeface="Manrope"/>
                <a:ea typeface="Manrope"/>
                <a:cs typeface="Manrope"/>
              </a:defRPr>
            </a:pPr>
            <a:r>
              <a:rPr sz="3300" b="1">
                <a:solidFill>
                  <a:srgbClr val="10233D"/>
                </a:solidFill>
                <a:latin typeface="Manrope"/>
                <a:ea typeface="Manrope"/>
                <a:cs typeface="Manrope"/>
              </a:rPr>
              <a:t>Product &amp; Community</a:t>
            </a:r>
          </a:p>
        </p:txBody>
      </p:sp>
      <p:sp>
        <p:nvSpPr>
          <p:cNvPr id="2" name="">
            <a:extLst xmlns:a="http://schemas.openxmlformats.org/drawingml/2006/main">
              <a:ext uri="{FF2B5EF4-FFF2-40B4-BE49-F238E27FC236}">
                <a16:creationId xmlns:a16="http://schemas.microsoft.com/office/drawing/2014/main" id="{FC8D3224-E3C7-40E3-8696-D64AF7C8CD92}"/>
              </a:ext>
            </a:extLst>
          </p:cNvPr>
          <p:cNvSpPr>
            <a:spLocks xmlns:a="http://schemas.openxmlformats.org/drawingml/2006/main" noGrp="1"/>
          </p:cNvSpPr>
          <p:nvPr/>
        </p:nvSpPr>
        <p:spPr>
          <a:xfrm xmlns:a="http://schemas.openxmlformats.org/drawingml/2006/main">
            <a:off x="5524500" y="295275"/>
            <a:ext cx="2286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0">
                <a:solidFill>
                  <a:srgbClr val="526174"/>
                </a:solidFill>
                <a:latin typeface="PingFang HK"/>
                <a:ea typeface="PingFang HK"/>
                <a:cs typeface="PingFang HK"/>
              </a:defRPr>
            </a:pPr>
            <a:r>
              <a:rPr sz="1500" b="0">
                <a:solidFill>
                  <a:srgbClr val="526174"/>
                </a:solidFill>
                <a:latin typeface="PingFang HK"/>
                <a:ea typeface="PingFang HK"/>
                <a:cs typeface="PingFang HK"/>
              </a:rPr>
              <a:t>產品與社區</a:t>
            </a:r>
          </a:p>
        </p:txBody>
      </p:sp>
      <p:sp>
        <p:nvSpPr>
          <p:cNvPr id="3" name="">
            <a:extLst xmlns:a="http://schemas.openxmlformats.org/drawingml/2006/main">
              <a:ext uri="{FF2B5EF4-FFF2-40B4-BE49-F238E27FC236}">
                <a16:creationId xmlns:a16="http://schemas.microsoft.com/office/drawing/2014/main" id="{7B6CB3DE-1BA8-457F-A748-9F17723ADEA0}"/>
              </a:ext>
            </a:extLst>
          </p:cNvPr>
          <p:cNvSpPr>
            <a:spLocks xmlns:a="http://schemas.openxmlformats.org/drawingml/2006/main" noGrp="1"/>
          </p:cNvSpPr>
          <p:nvPr/>
        </p:nvSpPr>
        <p:spPr>
          <a:xfrm xmlns:a="http://schemas.openxmlformats.org/drawingml/2006/main">
            <a:off x="228600" y="723900"/>
            <a:ext cx="428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650" b="0">
                <a:solidFill>
                  <a:srgbClr val="526174"/>
                </a:solidFill>
                <a:latin typeface="Manrope"/>
                <a:ea typeface="Manrope"/>
                <a:cs typeface="Manrope"/>
              </a:defRPr>
            </a:pPr>
            <a:r>
              <a:rPr sz="1650" b="0">
                <a:solidFill>
                  <a:srgbClr val="526174"/>
                </a:solidFill>
                <a:latin typeface="Manrope"/>
                <a:ea typeface="Manrope"/>
                <a:cs typeface="Manrope"/>
              </a:rPr>
              <a:t>ClawCon HK</a:t>
            </a:r>
          </a:p>
        </p:txBody>
      </p:sp>
      <p:sp>
        <p:nvSpPr>
          <p:cNvPr id="4" name="">
            <a:extLst xmlns:a="http://schemas.openxmlformats.org/drawingml/2006/main">
              <a:ext uri="{FF2B5EF4-FFF2-40B4-BE49-F238E27FC236}">
                <a16:creationId xmlns:a16="http://schemas.microsoft.com/office/drawing/2014/main" id="{C731BDAA-B758-48ED-9BE1-EA7D21F29DF3}"/>
              </a:ext>
            </a:extLst>
          </p:cNvPr>
          <p:cNvSpPr>
            <a:spLocks xmlns:a="http://schemas.openxmlformats.org/drawingml/2006/main" noGrp="1"/>
          </p:cNvSpPr>
          <p:nvPr/>
        </p:nvSpPr>
        <p:spPr>
          <a:xfrm xmlns:a="http://schemas.openxmlformats.org/drawingml/2006/main">
            <a:off x="6000750" y="723900"/>
            <a:ext cx="22288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650" b="0">
                <a:solidFill>
                  <a:srgbClr val="526174"/>
                </a:solidFill>
                <a:latin typeface="Manrope"/>
                <a:ea typeface="Manrope"/>
                <a:cs typeface="Manrope"/>
              </a:defRPr>
            </a:pPr>
            <a:r>
              <a:rPr sz="1650" b="0">
                <a:solidFill>
                  <a:srgbClr val="526174"/>
                </a:solidFill>
                <a:latin typeface="Manrope"/>
                <a:ea typeface="Manrope"/>
                <a:cs typeface="Manrope"/>
              </a:rPr>
              <a:t>February · 2 月</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651f4744223143a4"/>
          <a:stretch xmlns:a="http://schemas.openxmlformats.org/drawingml/2006/main"/>
        </p:blipFill>
        <p:spPr>
          <a:xfrm xmlns:a="http://schemas.openxmlformats.org/drawingml/2006/main">
            <a:off x="1054100" y="1009650"/>
            <a:ext cx="6350000" cy="35718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E06291FD-F2F1-4668-95E0-7ACD73182F0D}"/>
              </a:ext>
            </a:extLst>
          </p:cNvPr>
          <p:cNvSpPr>
            <a:spLocks xmlns:a="http://schemas.openxmlformats.org/drawingml/2006/main" noGrp="1"/>
          </p:cNvSpPr>
          <p:nvPr/>
        </p:nvSpPr>
        <p:spPr>
          <a:xfrm xmlns:a="http://schemas.openxmlformats.org/drawingml/2006/main">
            <a:off x="228600" y="4619625"/>
            <a:ext cx="2381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650" b="0">
                <a:solidFill>
                  <a:srgbClr val="526174"/>
                </a:solidFill>
                <a:latin typeface="Manrope"/>
                <a:ea typeface="Manrope"/>
                <a:cs typeface="Manrope"/>
              </a:defRPr>
            </a:pPr>
            <a:r>
              <a:rPr sz="1650" b="0">
                <a:solidFill>
                  <a:srgbClr val="526174"/>
                </a:solidFill>
                <a:latin typeface="Manrope"/>
                <a:ea typeface="Manrope"/>
                <a:cs typeface="Manrope"/>
              </a:rPr>
              <a:t>ClawCon Macao</a:t>
            </a:r>
          </a:p>
        </p:txBody>
      </p:sp>
      <p:sp>
        <p:nvSpPr>
          <p:cNvPr id="7" name="">
            <a:extLst xmlns:a="http://schemas.openxmlformats.org/drawingml/2006/main">
              <a:ext uri="{FF2B5EF4-FFF2-40B4-BE49-F238E27FC236}">
                <a16:creationId xmlns:a16="http://schemas.microsoft.com/office/drawing/2014/main" id="{DDFD03BD-9AD0-4CA6-A06A-03231DD28972}"/>
              </a:ext>
            </a:extLst>
          </p:cNvPr>
          <p:cNvSpPr>
            <a:spLocks xmlns:a="http://schemas.openxmlformats.org/drawingml/2006/main" noGrp="1"/>
          </p:cNvSpPr>
          <p:nvPr/>
        </p:nvSpPr>
        <p:spPr>
          <a:xfrm xmlns:a="http://schemas.openxmlformats.org/drawingml/2006/main">
            <a:off x="6115050" y="4619625"/>
            <a:ext cx="21145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650" b="0">
                <a:solidFill>
                  <a:srgbClr val="526174"/>
                </a:solidFill>
                <a:latin typeface="Manrope"/>
                <a:ea typeface="Manrope"/>
                <a:cs typeface="Manrope"/>
              </a:defRPr>
            </a:pPr>
            <a:r>
              <a:rPr sz="1650" b="0">
                <a:solidFill>
                  <a:srgbClr val="526174"/>
                </a:solidFill>
                <a:latin typeface="Manrope"/>
                <a:ea typeface="Manrope"/>
                <a:cs typeface="Manrope"/>
              </a:rPr>
              <a:t>Late May · 5 月底</a:t>
            </a:r>
          </a:p>
        </p:txBody>
      </p:sp>
      <p:sp>
        <p:nvSpPr>
          <p:cNvPr id="8" name="">
            <a:extLst xmlns:a="http://schemas.openxmlformats.org/drawingml/2006/main">
              <a:ext uri="{FF2B5EF4-FFF2-40B4-BE49-F238E27FC236}">
                <a16:creationId xmlns:a16="http://schemas.microsoft.com/office/drawing/2014/main" id="{118BD27A-C2AE-474B-8CA2-3EB15B717568}"/>
              </a:ext>
            </a:extLst>
          </p:cNvPr>
          <p:cNvSpPr>
            <a:spLocks xmlns:a="http://schemas.openxmlformats.org/drawingml/2006/main" noGrp="1"/>
          </p:cNvSpPr>
          <p:nvPr/>
        </p:nvSpPr>
        <p:spPr>
          <a:xfrm xmlns:a="http://schemas.openxmlformats.org/drawingml/2006/main">
            <a:off x="2714625" y="4629150"/>
            <a:ext cx="33147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526174"/>
                </a:solidFill>
                <a:latin typeface="Manrope"/>
                <a:ea typeface="Manrope"/>
                <a:cs typeface="Manrope"/>
              </a:defRPr>
            </a:pPr>
            <a:r>
              <a:rPr sz="1350" b="0">
                <a:solidFill>
                  <a:srgbClr val="526174"/>
                </a:solidFill>
                <a:latin typeface="Manrope"/>
                <a:ea typeface="Manrope"/>
                <a:cs typeface="Manrope"/>
              </a:rPr>
              <a:t>@ The Venetian Macao</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99c3b364496d4d17"/>
          <a:stretch xmlns:a="http://schemas.openxmlformats.org/drawingml/2006/main"/>
        </p:blipFill>
        <p:spPr>
          <a:xfrm xmlns:a="http://schemas.openxmlformats.org/drawingml/2006/main">
            <a:off x="548421" y="4953000"/>
            <a:ext cx="7361358" cy="3524250"/>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73DC8866-56E2-437E-A4BA-057AF5F3B14C}"/>
              </a:ext>
            </a:extLst>
          </p:cNvPr>
          <p:cNvSpPr>
            <a:spLocks xmlns:a="http://schemas.openxmlformats.org/drawingml/2006/main" noGrp="1"/>
          </p:cNvSpPr>
          <p:nvPr/>
        </p:nvSpPr>
        <p:spPr>
          <a:xfrm xmlns:a="http://schemas.openxmlformats.org/drawingml/2006/main">
            <a:off x="8534400" y="723900"/>
            <a:ext cx="6477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175" b="1">
                <a:solidFill>
                  <a:srgbClr val="10233D"/>
                </a:solidFill>
                <a:latin typeface="Manrope"/>
                <a:ea typeface="Manrope"/>
                <a:cs typeface="Manrope"/>
              </a:defRPr>
            </a:pPr>
            <a:r>
              <a:rPr sz="2175" b="1">
                <a:solidFill>
                  <a:srgbClr val="10233D"/>
                </a:solidFill>
                <a:latin typeface="Manrope"/>
                <a:ea typeface="Manrope"/>
                <a:cs typeface="Manrope"/>
              </a:rPr>
              <a:t>HolyCrab / AI video generation</a:t>
            </a:r>
          </a:p>
        </p:txBody>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a5854508749c4812"/>
          <a:stretch xmlns:a="http://schemas.openxmlformats.org/drawingml/2006/main"/>
        </p:blipFill>
        <p:spPr>
          <a:xfrm xmlns:a="http://schemas.openxmlformats.org/drawingml/2006/main">
            <a:off x="8671335" y="1066800"/>
            <a:ext cx="6203129" cy="7410450"/>
          </a:xfrm>
          <a:prstGeom xmlns:a="http://schemas.openxmlformats.org/drawingml/2006/main" prst="rect">
            <a:avLst/>
          </a:prstGeom>
        </p:spPr>
      </p:pic>
    </p:spTree>
    <p:extLst>
      <p:ext uri="{BB962C8B-B14F-4D97-AF65-F5344CB8AC3E}">
        <p14:creationId xmlns:p14="http://schemas.microsoft.com/office/powerpoint/2010/main" val="342826781"/>
      </p:ext>
    </p:extLst>
  </p:cSld>
</p:sld>
</file>

<file path=ppt/slides/slide6.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076E1498-E39E-4056-9268-D6C89A13FC74}"/>
              </a:ext>
            </a:extLst>
          </p:cNvPr>
          <p:cNvSpPr>
            <a:spLocks xmlns:a="http://schemas.openxmlformats.org/drawingml/2006/main" noGrp="1"/>
          </p:cNvSpPr>
          <p:nvPr/>
        </p:nvSpPr>
        <p:spPr>
          <a:xfrm xmlns:a="http://schemas.openxmlformats.org/drawingml/2006/main">
            <a:off x="495300" y="381000"/>
            <a:ext cx="1381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E64F2A"/>
                </a:solidFill>
                <a:latin typeface="Manrope"/>
                <a:ea typeface="Manrope"/>
                <a:cs typeface="Manrope"/>
              </a:defRPr>
            </a:pPr>
            <a:r>
              <a:rPr sz="1500" b="1">
                <a:solidFill>
                  <a:srgbClr val="E64F2A"/>
                </a:solidFill>
                <a:latin typeface="Manrope"/>
                <a:ea typeface="Manrope"/>
                <a:cs typeface="Manrope"/>
              </a:rPr>
              <a:t>01 / TOP AI TRENDS / WORK PRODUCTS</a:t>
            </a:r>
          </a:p>
        </p:txBody>
      </p:sp>
      <p:sp>
        <p:nvSpPr>
          <p:cNvPr id="2" name="">
            <a:extLst xmlns:a="http://schemas.openxmlformats.org/drawingml/2006/main">
              <a:ext uri="{FF2B5EF4-FFF2-40B4-BE49-F238E27FC236}">
                <a16:creationId xmlns:a16="http://schemas.microsoft.com/office/drawing/2014/main" id="{21793B09-E6EC-4B8D-BD6C-BC25290C14F0}"/>
              </a:ext>
            </a:extLst>
          </p:cNvPr>
          <p:cNvSpPr>
            <a:spLocks xmlns:a="http://schemas.openxmlformats.org/drawingml/2006/main" noGrp="1"/>
          </p:cNvSpPr>
          <p:nvPr/>
        </p:nvSpPr>
        <p:spPr>
          <a:xfrm xmlns:a="http://schemas.openxmlformats.org/drawingml/2006/main">
            <a:off x="495300" y="914400"/>
            <a:ext cx="14249400" cy="19050"/>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606E65FD-BCC1-4559-9E1B-C75A746C9725}"/>
              </a:ext>
            </a:extLst>
          </p:cNvPr>
          <p:cNvSpPr>
            <a:spLocks xmlns:a="http://schemas.openxmlformats.org/drawingml/2006/main" noGrp="1"/>
          </p:cNvSpPr>
          <p:nvPr/>
        </p:nvSpPr>
        <p:spPr>
          <a:xfrm xmlns:a="http://schemas.openxmlformats.org/drawingml/2006/main">
            <a:off x="9201150" y="1428750"/>
            <a:ext cx="28575" cy="6038850"/>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1F90DADA-CEB1-4DEB-8D5C-DFA0044B7156}"/>
              </a:ext>
            </a:extLst>
          </p:cNvPr>
          <p:cNvSpPr>
            <a:spLocks xmlns:a="http://schemas.openxmlformats.org/drawingml/2006/main" noGrp="1"/>
          </p:cNvSpPr>
          <p:nvPr/>
        </p:nvSpPr>
        <p:spPr>
          <a:xfrm xmlns:a="http://schemas.openxmlformats.org/drawingml/2006/main">
            <a:off x="9601200" y="186690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10233D"/>
                </a:solidFill>
                <a:latin typeface="Manrope"/>
                <a:ea typeface="Manrope"/>
                <a:cs typeface="Manrope"/>
              </a:defRPr>
            </a:pPr>
            <a:r>
              <a:rPr sz="4200" b="1">
                <a:solidFill>
                  <a:srgbClr val="10233D"/>
                </a:solidFill>
                <a:latin typeface="Manrope"/>
                <a:ea typeface="Manrope"/>
                <a:cs typeface="Manrope"/>
              </a:rPr>
              <a:t>AI is moving</a:t>
            </a:r>
          </a:p>
        </p:txBody>
      </p:sp>
      <p:sp>
        <p:nvSpPr>
          <p:cNvPr id="5" name="">
            <a:extLst xmlns:a="http://schemas.openxmlformats.org/drawingml/2006/main">
              <a:ext uri="{FF2B5EF4-FFF2-40B4-BE49-F238E27FC236}">
                <a16:creationId xmlns:a16="http://schemas.microsoft.com/office/drawing/2014/main" id="{B7791259-69DC-48E3-8256-984BCD5542B1}"/>
              </a:ext>
            </a:extLst>
          </p:cNvPr>
          <p:cNvSpPr>
            <a:spLocks xmlns:a="http://schemas.openxmlformats.org/drawingml/2006/main" noGrp="1"/>
          </p:cNvSpPr>
          <p:nvPr/>
        </p:nvSpPr>
        <p:spPr>
          <a:xfrm xmlns:a="http://schemas.openxmlformats.org/drawingml/2006/main">
            <a:off x="9601200" y="253365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10233D"/>
                </a:solidFill>
                <a:latin typeface="Manrope"/>
                <a:ea typeface="Manrope"/>
                <a:cs typeface="Manrope"/>
              </a:defRPr>
            </a:pPr>
            <a:r>
              <a:rPr sz="4200" b="1">
                <a:solidFill>
                  <a:srgbClr val="10233D"/>
                </a:solidFill>
                <a:latin typeface="Manrope"/>
                <a:ea typeface="Manrope"/>
                <a:cs typeface="Manrope"/>
              </a:rPr>
              <a:t>into real work</a:t>
            </a:r>
          </a:p>
        </p:txBody>
      </p:sp>
      <p:sp>
        <p:nvSpPr>
          <p:cNvPr id="6" name="">
            <a:extLst xmlns:a="http://schemas.openxmlformats.org/drawingml/2006/main">
              <a:ext uri="{FF2B5EF4-FFF2-40B4-BE49-F238E27FC236}">
                <a16:creationId xmlns:a16="http://schemas.microsoft.com/office/drawing/2014/main" id="{E28CD680-C43D-49A3-97DF-53624E3DC797}"/>
              </a:ext>
            </a:extLst>
          </p:cNvPr>
          <p:cNvSpPr>
            <a:spLocks xmlns:a="http://schemas.openxmlformats.org/drawingml/2006/main" noGrp="1"/>
          </p:cNvSpPr>
          <p:nvPr/>
        </p:nvSpPr>
        <p:spPr>
          <a:xfrm xmlns:a="http://schemas.openxmlformats.org/drawingml/2006/main">
            <a:off x="9601200" y="3276600"/>
            <a:ext cx="5143500" cy="3509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800" b="0">
                <a:solidFill>
                  <a:srgbClr val="526174"/>
                </a:solidFill>
                <a:latin typeface="PingFang HK"/>
                <a:ea typeface="PingFang HK"/>
                <a:cs typeface="PingFang HK"/>
              </a:defRPr>
            </a:pPr>
            <a:r>
              <a:rPr sz="1800" b="0">
                <a:solidFill>
                  <a:srgbClr val="526174"/>
                </a:solidFill>
                <a:latin typeface="PingFang HK"/>
                <a:ea typeface="PingFang HK"/>
                <a:cs typeface="PingFang HK"/>
              </a:rPr>
              <a:t>模型能力正在進入工作流</a:t>
            </a:r>
          </a:p>
        </p:txBody>
      </p:sp>
      <p:sp>
        <p:nvSpPr>
          <p:cNvPr id="7" name="">
            <a:extLst xmlns:a="http://schemas.openxmlformats.org/drawingml/2006/main">
              <a:ext uri="{FF2B5EF4-FFF2-40B4-BE49-F238E27FC236}">
                <a16:creationId xmlns:a16="http://schemas.microsoft.com/office/drawing/2014/main" id="{F3B59DB8-A762-40E9-B2A4-5D16BD0ACB98}"/>
              </a:ext>
            </a:extLst>
          </p:cNvPr>
          <p:cNvSpPr>
            <a:spLocks xmlns:a="http://schemas.openxmlformats.org/drawingml/2006/main" noGrp="1"/>
          </p:cNvSpPr>
          <p:nvPr/>
        </p:nvSpPr>
        <p:spPr>
          <a:xfrm xmlns:a="http://schemas.openxmlformats.org/drawingml/2006/main">
            <a:off x="9601200" y="5067300"/>
            <a:ext cx="50958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10233D"/>
                </a:solidFill>
                <a:latin typeface="Manrope"/>
                <a:ea typeface="Manrope"/>
                <a:cs typeface="Manrope"/>
              </a:defRPr>
            </a:pPr>
            <a:r>
              <a:rPr sz="2025" b="0">
                <a:solidFill>
                  <a:srgbClr val="10233D"/>
                </a:solidFill>
                <a:latin typeface="Manrope"/>
                <a:ea typeface="Manrope"/>
                <a:cs typeface="Manrope"/>
              </a:rPr>
              <a:t>Codex for project execution</a:t>
            </a:r>
          </a:p>
        </p:txBody>
      </p:sp>
      <p:sp>
        <p:nvSpPr>
          <p:cNvPr id="8" name="">
            <a:extLst xmlns:a="http://schemas.openxmlformats.org/drawingml/2006/main">
              <a:ext uri="{FF2B5EF4-FFF2-40B4-BE49-F238E27FC236}">
                <a16:creationId xmlns:a16="http://schemas.microsoft.com/office/drawing/2014/main" id="{05F7F9E5-EB44-493D-BF1D-CE1D54D0FF30}"/>
              </a:ext>
            </a:extLst>
          </p:cNvPr>
          <p:cNvSpPr>
            <a:spLocks xmlns:a="http://schemas.openxmlformats.org/drawingml/2006/main" noGrp="1"/>
          </p:cNvSpPr>
          <p:nvPr/>
        </p:nvSpPr>
        <p:spPr>
          <a:xfrm xmlns:a="http://schemas.openxmlformats.org/drawingml/2006/main">
            <a:off x="9601200" y="5436394"/>
            <a:ext cx="5095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526174"/>
                </a:solidFill>
                <a:latin typeface="PingFang HK"/>
                <a:ea typeface="PingFang HK"/>
                <a:cs typeface="PingFang HK"/>
              </a:defRPr>
            </a:pPr>
            <a:r>
              <a:rPr sz="1350" b="0">
                <a:solidFill>
                  <a:srgbClr val="526174"/>
                </a:solidFill>
                <a:latin typeface="PingFang HK"/>
                <a:ea typeface="PingFang HK"/>
                <a:cs typeface="PingFang HK"/>
              </a:rPr>
              <a:t>Codex 接住開發與項目任務</a:t>
            </a:r>
          </a:p>
        </p:txBody>
      </p:sp>
      <p:sp>
        <p:nvSpPr>
          <p:cNvPr id="9" name="">
            <a:extLst xmlns:a="http://schemas.openxmlformats.org/drawingml/2006/main">
              <a:ext uri="{FF2B5EF4-FFF2-40B4-BE49-F238E27FC236}">
                <a16:creationId xmlns:a16="http://schemas.microsoft.com/office/drawing/2014/main" id="{5217B8DA-CB3D-42A2-A730-1080A329B176}"/>
              </a:ext>
            </a:extLst>
          </p:cNvPr>
          <p:cNvSpPr>
            <a:spLocks xmlns:a="http://schemas.openxmlformats.org/drawingml/2006/main" noGrp="1"/>
          </p:cNvSpPr>
          <p:nvPr/>
        </p:nvSpPr>
        <p:spPr>
          <a:xfrm xmlns:a="http://schemas.openxmlformats.org/drawingml/2006/main">
            <a:off x="9601200" y="5845969"/>
            <a:ext cx="50958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10233D"/>
                </a:solidFill>
                <a:latin typeface="Manrope"/>
                <a:ea typeface="Manrope"/>
                <a:cs typeface="Manrope"/>
              </a:defRPr>
            </a:pPr>
            <a:r>
              <a:rPr sz="2025" b="0">
                <a:solidFill>
                  <a:srgbClr val="10233D"/>
                </a:solidFill>
                <a:latin typeface="Manrope"/>
                <a:ea typeface="Manrope"/>
                <a:cs typeface="Manrope"/>
              </a:rPr>
              <a:t>Claude Code and Cowork</a:t>
            </a:r>
          </a:p>
        </p:txBody>
      </p:sp>
      <p:sp>
        <p:nvSpPr>
          <p:cNvPr id="10" name="">
            <a:extLst xmlns:a="http://schemas.openxmlformats.org/drawingml/2006/main">
              <a:ext uri="{FF2B5EF4-FFF2-40B4-BE49-F238E27FC236}">
                <a16:creationId xmlns:a16="http://schemas.microsoft.com/office/drawing/2014/main" id="{7B02FD33-3E73-4529-88A2-291DA1199210}"/>
              </a:ext>
            </a:extLst>
          </p:cNvPr>
          <p:cNvSpPr>
            <a:spLocks xmlns:a="http://schemas.openxmlformats.org/drawingml/2006/main" noGrp="1"/>
          </p:cNvSpPr>
          <p:nvPr/>
        </p:nvSpPr>
        <p:spPr>
          <a:xfrm xmlns:a="http://schemas.openxmlformats.org/drawingml/2006/main">
            <a:off x="9601200" y="6215063"/>
            <a:ext cx="5095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526174"/>
                </a:solidFill>
                <a:latin typeface="PingFang HK"/>
                <a:ea typeface="PingFang HK"/>
                <a:cs typeface="PingFang HK"/>
              </a:defRPr>
            </a:pPr>
            <a:r>
              <a:rPr sz="1350" b="0">
                <a:solidFill>
                  <a:srgbClr val="526174"/>
                </a:solidFill>
                <a:latin typeface="PingFang HK"/>
                <a:ea typeface="PingFang HK"/>
                <a:cs typeface="PingFang HK"/>
              </a:rPr>
              <a:t>Claude 接住代碼與知識工作</a:t>
            </a:r>
          </a:p>
        </p:txBody>
      </p:sp>
      <p:sp>
        <p:nvSpPr>
          <p:cNvPr id="11" name="">
            <a:extLst xmlns:a="http://schemas.openxmlformats.org/drawingml/2006/main">
              <a:ext uri="{FF2B5EF4-FFF2-40B4-BE49-F238E27FC236}">
                <a16:creationId xmlns:a16="http://schemas.microsoft.com/office/drawing/2014/main" id="{34361FEB-8B2D-4F55-9F88-9AF59B77155E}"/>
              </a:ext>
            </a:extLst>
          </p:cNvPr>
          <p:cNvSpPr>
            <a:spLocks xmlns:a="http://schemas.openxmlformats.org/drawingml/2006/main" noGrp="1"/>
          </p:cNvSpPr>
          <p:nvPr/>
        </p:nvSpPr>
        <p:spPr>
          <a:xfrm xmlns:a="http://schemas.openxmlformats.org/drawingml/2006/main">
            <a:off x="9601200" y="7305675"/>
            <a:ext cx="507682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E64F2A"/>
                </a:solidFill>
                <a:latin typeface="Manrope"/>
                <a:ea typeface="Manrope"/>
                <a:cs typeface="Manrope"/>
              </a:defRPr>
            </a:pPr>
            <a:r>
              <a:rPr sz="1500" b="1">
                <a:solidFill>
                  <a:srgbClr val="E64F2A"/>
                </a:solidFill>
                <a:latin typeface="Manrope"/>
                <a:ea typeface="Manrope"/>
                <a:cs typeface="Manrope"/>
              </a:rPr>
              <a:t>Look at the work a product can take on</a:t>
            </a:r>
          </a:p>
        </p:txBody>
      </p:sp>
      <p:sp>
        <p:nvSpPr>
          <p:cNvPr id="12" name="">
            <a:extLst xmlns:a="http://schemas.openxmlformats.org/drawingml/2006/main">
              <a:ext uri="{FF2B5EF4-FFF2-40B4-BE49-F238E27FC236}">
                <a16:creationId xmlns:a16="http://schemas.microsoft.com/office/drawing/2014/main" id="{04AB5054-D955-43AC-BAFA-FA86E1E098E0}"/>
              </a:ext>
            </a:extLst>
          </p:cNvPr>
          <p:cNvSpPr>
            <a:spLocks xmlns:a="http://schemas.openxmlformats.org/drawingml/2006/main" noGrp="1"/>
          </p:cNvSpPr>
          <p:nvPr/>
        </p:nvSpPr>
        <p:spPr>
          <a:xfrm xmlns:a="http://schemas.openxmlformats.org/drawingml/2006/main">
            <a:off x="9601200" y="7572375"/>
            <a:ext cx="5067300" cy="21621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526174"/>
                </a:solidFill>
                <a:latin typeface="PingFang HK"/>
                <a:ea typeface="PingFang HK"/>
                <a:cs typeface="PingFang HK"/>
              </a:defRPr>
            </a:pPr>
            <a:r>
              <a:rPr sz="1200" b="0">
                <a:solidFill>
                  <a:srgbClr val="526174"/>
                </a:solidFill>
                <a:latin typeface="PingFang HK"/>
                <a:ea typeface="PingFang HK"/>
                <a:cs typeface="PingFang HK"/>
              </a:rPr>
              <a:t>看產品能接住什麼任務</a:t>
            </a:r>
          </a:p>
        </p:txBody>
      </p:sp>
      <p:sp>
        <p:nvSpPr>
          <p:cNvPr id="13" name="">
            <a:extLst xmlns:a="http://schemas.openxmlformats.org/drawingml/2006/main">
              <a:ext uri="{FF2B5EF4-FFF2-40B4-BE49-F238E27FC236}">
                <a16:creationId xmlns:a16="http://schemas.microsoft.com/office/drawing/2014/main" id="{B5130995-CCDD-46DD-AD30-4DD959FF6F05}"/>
              </a:ext>
            </a:extLst>
          </p:cNvPr>
          <p:cNvSpPr>
            <a:spLocks xmlns:a="http://schemas.openxmlformats.org/drawingml/2006/main" noGrp="1"/>
          </p:cNvSpPr>
          <p:nvPr/>
        </p:nvSpPr>
        <p:spPr>
          <a:xfrm xmlns:a="http://schemas.openxmlformats.org/drawingml/2006/main">
            <a:off x="609600" y="1257300"/>
            <a:ext cx="8439150" cy="3286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950" b="0">
                <a:solidFill>
                  <a:srgbClr val="526174"/>
                </a:solidFill>
                <a:latin typeface="Manrope"/>
                <a:ea typeface="Manrope"/>
                <a:cs typeface="Manrope"/>
              </a:defRPr>
            </a:pPr>
            <a:r>
              <a:rPr sz="1950" b="0">
                <a:solidFill>
                  <a:srgbClr val="526174"/>
                </a:solidFill>
                <a:latin typeface="Manrope"/>
                <a:ea typeface="Manrope"/>
                <a:cs typeface="Manrope"/>
              </a:rPr>
              <a:t>Codex use across functions at OpenAI</a:t>
            </a:r>
          </a:p>
        </p:txBody>
      </p:sp>
      <p:sp>
        <p:nvSpPr>
          <p:cNvPr id="14" name="">
            <a:extLst xmlns:a="http://schemas.openxmlformats.org/drawingml/2006/main">
              <a:ext uri="{FF2B5EF4-FFF2-40B4-BE49-F238E27FC236}">
                <a16:creationId xmlns:a16="http://schemas.microsoft.com/office/drawing/2014/main" id="{9A67B7E1-4A86-4A9D-B76E-8E4B06539C5A}"/>
              </a:ext>
            </a:extLst>
          </p:cNvPr>
          <p:cNvSpPr>
            <a:spLocks xmlns:a="http://schemas.openxmlformats.org/drawingml/2006/main" noGrp="1"/>
          </p:cNvSpPr>
          <p:nvPr/>
        </p:nvSpPr>
        <p:spPr>
          <a:xfrm xmlns:a="http://schemas.openxmlformats.org/drawingml/2006/main">
            <a:off x="619125" y="1624013"/>
            <a:ext cx="8382000" cy="2452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75" b="0">
                <a:solidFill>
                  <a:srgbClr val="526174"/>
                </a:solidFill>
                <a:latin typeface="PingFang HK"/>
                <a:ea typeface="PingFang HK"/>
                <a:cs typeface="PingFang HK"/>
              </a:defRPr>
            </a:pPr>
            <a:r>
              <a:rPr sz="1275" b="0">
                <a:solidFill>
                  <a:srgbClr val="526174"/>
                </a:solidFill>
                <a:latin typeface="PingFang HK"/>
                <a:ea typeface="PingFang HK"/>
                <a:cs typeface="PingFang HK"/>
              </a:rPr>
              <a:t>OpenAI 內部不同職能的 Codex 使用份額</a:t>
            </a:r>
          </a:p>
        </p:txBody>
      </p: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131875765ba24c26"/>
          <a:stretch xmlns:a="http://schemas.openxmlformats.org/drawingml/2006/main"/>
        </p:blipFill>
        <p:spPr>
          <a:xfrm xmlns:a="http://schemas.openxmlformats.org/drawingml/2006/main">
            <a:off x="495300" y="2214742"/>
            <a:ext cx="8477250" cy="5038366"/>
          </a:xfrm>
          <a:prstGeom xmlns:a="http://schemas.openxmlformats.org/drawingml/2006/main" prst="rect">
            <a:avLst/>
          </a:prstGeom>
        </p:spPr>
      </p:pic>
      <p:sp>
        <p:nvSpPr>
          <p:cNvPr id="16" name="">
            <a:extLst xmlns:a="http://schemas.openxmlformats.org/drawingml/2006/main">
              <a:ext uri="{FF2B5EF4-FFF2-40B4-BE49-F238E27FC236}">
                <a16:creationId xmlns:a16="http://schemas.microsoft.com/office/drawing/2014/main" id="{7EFFC43C-DAE4-4D4E-8C05-BAD57A7D2609}"/>
              </a:ext>
            </a:extLst>
          </p:cNvPr>
          <p:cNvSpPr>
            <a:spLocks xmlns:a="http://schemas.openxmlformats.org/drawingml/2006/main" noGrp="1"/>
          </p:cNvSpPr>
          <p:nvPr/>
        </p:nvSpPr>
        <p:spPr>
          <a:xfrm xmlns:a="http://schemas.openxmlformats.org/drawingml/2006/main">
            <a:off x="495300" y="8010525"/>
            <a:ext cx="13001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526174"/>
                </a:solidFill>
                <a:latin typeface="Manrope"/>
                <a:ea typeface="Manrope"/>
                <a:cs typeface="Manrope"/>
              </a:defRPr>
            </a:pPr>
            <a:r>
              <a:rPr sz="1200" b="0">
                <a:solidFill>
                  <a:srgbClr val="526174"/>
                </a:solidFill>
                <a:latin typeface="Manrope"/>
                <a:ea typeface="Manrope"/>
                <a:cs typeface="Manrope"/>
              </a:rPr>
              <a:t>OpenAI, June 2026 / Internal employees / Share of output tokens</a:t>
            </a:r>
          </a:p>
        </p:txBody>
      </p:sp>
      <p:sp>
        <p:nvSpPr>
          <p:cNvPr id="17" name="">
            <a:extLst xmlns:a="http://schemas.openxmlformats.org/drawingml/2006/main">
              <a:ext uri="{FF2B5EF4-FFF2-40B4-BE49-F238E27FC236}">
                <a16:creationId xmlns:a16="http://schemas.microsoft.com/office/drawing/2014/main" id="{C8AC6C06-59D2-4B72-BE62-2F3191EE0599}"/>
              </a:ext>
            </a:extLst>
          </p:cNvPr>
          <p:cNvSpPr>
            <a:spLocks xmlns:a="http://schemas.openxmlformats.org/drawingml/2006/main" noGrp="1"/>
          </p:cNvSpPr>
          <p:nvPr/>
        </p:nvSpPr>
        <p:spPr>
          <a:xfrm xmlns:a="http://schemas.openxmlformats.org/drawingml/2006/main">
            <a:off x="13668375" y="8001000"/>
            <a:ext cx="10953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defRPr sz="1350" b="1">
                <a:solidFill>
                  <a:srgbClr val="526174"/>
                </a:solidFill>
                <a:latin typeface="Manrope"/>
                <a:ea typeface="Manrope"/>
                <a:cs typeface="Manrope"/>
              </a:defRPr>
            </a:pPr>
            <a:r>
              <a:rPr sz="1350" b="1">
                <a:solidFill>
                  <a:srgbClr val="526174"/>
                </a:solidFill>
                <a:latin typeface="Manrope"/>
                <a:ea typeface="Manrope"/>
                <a:cs typeface="Manrope"/>
              </a:rPr>
              <a:t>6 / 27</a:t>
            </a:r>
          </a:p>
        </p:txBody>
      </p:sp>
    </p:spTree>
    <p:extLst>
      <p:ext uri="{BB962C8B-B14F-4D97-AF65-F5344CB8AC3E}">
        <p14:creationId xmlns:p14="http://schemas.microsoft.com/office/powerpoint/2010/main" val="984547546"/>
      </p:ext>
    </p:extLst>
  </p:cSld>
</p:sld>
</file>

<file path=ppt/slides/slide7.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64D77940-98E8-4CD4-95B7-C7C03853DC70}"/>
              </a:ext>
            </a:extLst>
          </p:cNvPr>
          <p:cNvSpPr>
            <a:spLocks xmlns:a="http://schemas.openxmlformats.org/drawingml/2006/main" noGrp="1"/>
          </p:cNvSpPr>
          <p:nvPr/>
        </p:nvSpPr>
        <p:spPr>
          <a:xfrm xmlns:a="http://schemas.openxmlformats.org/drawingml/2006/main">
            <a:off x="495300" y="381000"/>
            <a:ext cx="1381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E64F2A"/>
                </a:solidFill>
                <a:latin typeface="Manrope"/>
                <a:ea typeface="Manrope"/>
                <a:cs typeface="Manrope"/>
              </a:defRPr>
            </a:pPr>
            <a:r>
              <a:rPr sz="1500" b="1">
                <a:solidFill>
                  <a:srgbClr val="E64F2A"/>
                </a:solidFill>
                <a:latin typeface="Manrope"/>
                <a:ea typeface="Manrope"/>
                <a:cs typeface="Manrope"/>
              </a:rPr>
              <a:t>01 / TOP AI TRENDS / MODEL CAPABILITY</a:t>
            </a:r>
          </a:p>
        </p:txBody>
      </p:sp>
      <p:sp>
        <p:nvSpPr>
          <p:cNvPr id="2" name="">
            <a:extLst xmlns:a="http://schemas.openxmlformats.org/drawingml/2006/main">
              <a:ext uri="{FF2B5EF4-FFF2-40B4-BE49-F238E27FC236}">
                <a16:creationId xmlns:a16="http://schemas.microsoft.com/office/drawing/2014/main" id="{1C4256D5-CD42-42DE-851B-8A161BA30D5D}"/>
              </a:ext>
            </a:extLst>
          </p:cNvPr>
          <p:cNvSpPr>
            <a:spLocks xmlns:a="http://schemas.openxmlformats.org/drawingml/2006/main" noGrp="1"/>
          </p:cNvSpPr>
          <p:nvPr/>
        </p:nvSpPr>
        <p:spPr>
          <a:xfrm xmlns:a="http://schemas.openxmlformats.org/drawingml/2006/main">
            <a:off x="495300" y="914400"/>
            <a:ext cx="14249400" cy="19050"/>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0520E3D7-E699-4D8C-ADE8-766F3985728A}"/>
              </a:ext>
            </a:extLst>
          </p:cNvPr>
          <p:cNvSpPr>
            <a:spLocks xmlns:a="http://schemas.openxmlformats.org/drawingml/2006/main" noGrp="1"/>
          </p:cNvSpPr>
          <p:nvPr/>
        </p:nvSpPr>
        <p:spPr>
          <a:xfrm xmlns:a="http://schemas.openxmlformats.org/drawingml/2006/main">
            <a:off x="9201150" y="1428750"/>
            <a:ext cx="28575" cy="6038850"/>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706C45DA-FAF0-4C23-9B7B-0A2634C2C2D8}"/>
              </a:ext>
            </a:extLst>
          </p:cNvPr>
          <p:cNvSpPr>
            <a:spLocks xmlns:a="http://schemas.openxmlformats.org/drawingml/2006/main" noGrp="1"/>
          </p:cNvSpPr>
          <p:nvPr/>
        </p:nvSpPr>
        <p:spPr>
          <a:xfrm xmlns:a="http://schemas.openxmlformats.org/drawingml/2006/main">
            <a:off x="9601200" y="186690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10233D"/>
                </a:solidFill>
                <a:latin typeface="Manrope"/>
                <a:ea typeface="Manrope"/>
                <a:cs typeface="Manrope"/>
              </a:defRPr>
            </a:pPr>
            <a:r>
              <a:rPr sz="4200" b="1">
                <a:solidFill>
                  <a:srgbClr val="10233D"/>
                </a:solidFill>
                <a:latin typeface="Manrope"/>
                <a:ea typeface="Manrope"/>
                <a:cs typeface="Manrope"/>
              </a:rPr>
              <a:t>More models</a:t>
            </a:r>
          </a:p>
        </p:txBody>
      </p:sp>
      <p:sp>
        <p:nvSpPr>
          <p:cNvPr id="5" name="">
            <a:extLst xmlns:a="http://schemas.openxmlformats.org/drawingml/2006/main">
              <a:ext uri="{FF2B5EF4-FFF2-40B4-BE49-F238E27FC236}">
                <a16:creationId xmlns:a16="http://schemas.microsoft.com/office/drawing/2014/main" id="{ADEA7815-991F-43A8-91EB-CA4CAF0FBC20}"/>
              </a:ext>
            </a:extLst>
          </p:cNvPr>
          <p:cNvSpPr>
            <a:spLocks xmlns:a="http://schemas.openxmlformats.org/drawingml/2006/main" noGrp="1"/>
          </p:cNvSpPr>
          <p:nvPr/>
        </p:nvSpPr>
        <p:spPr>
          <a:xfrm xmlns:a="http://schemas.openxmlformats.org/drawingml/2006/main">
            <a:off x="9601200" y="253365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10233D"/>
                </a:solidFill>
                <a:latin typeface="Manrope"/>
                <a:ea typeface="Manrope"/>
                <a:cs typeface="Manrope"/>
              </a:defRPr>
            </a:pPr>
            <a:r>
              <a:rPr sz="4200" b="1">
                <a:solidFill>
                  <a:srgbClr val="10233D"/>
                </a:solidFill>
                <a:latin typeface="Manrope"/>
                <a:ea typeface="Manrope"/>
                <a:cs typeface="Manrope"/>
              </a:rPr>
              <a:t>are near</a:t>
            </a:r>
          </a:p>
        </p:txBody>
      </p:sp>
      <p:sp>
        <p:nvSpPr>
          <p:cNvPr id="6" name="">
            <a:extLst xmlns:a="http://schemas.openxmlformats.org/drawingml/2006/main">
              <a:ext uri="{FF2B5EF4-FFF2-40B4-BE49-F238E27FC236}">
                <a16:creationId xmlns:a16="http://schemas.microsoft.com/office/drawing/2014/main" id="{0F6C6D20-A504-4A47-A95B-2A5C03713BA6}"/>
              </a:ext>
            </a:extLst>
          </p:cNvPr>
          <p:cNvSpPr>
            <a:spLocks xmlns:a="http://schemas.openxmlformats.org/drawingml/2006/main" noGrp="1"/>
          </p:cNvSpPr>
          <p:nvPr/>
        </p:nvSpPr>
        <p:spPr>
          <a:xfrm xmlns:a="http://schemas.openxmlformats.org/drawingml/2006/main">
            <a:off x="9601200" y="320040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10233D"/>
                </a:solidFill>
                <a:latin typeface="Manrope"/>
                <a:ea typeface="Manrope"/>
                <a:cs typeface="Manrope"/>
              </a:defRPr>
            </a:pPr>
            <a:r>
              <a:rPr sz="4200" b="1">
                <a:solidFill>
                  <a:srgbClr val="10233D"/>
                </a:solidFill>
                <a:latin typeface="Manrope"/>
                <a:ea typeface="Manrope"/>
                <a:cs typeface="Manrope"/>
              </a:rPr>
              <a:t>the frontier</a:t>
            </a:r>
          </a:p>
        </p:txBody>
      </p:sp>
      <p:sp>
        <p:nvSpPr>
          <p:cNvPr id="7" name="">
            <a:extLst xmlns:a="http://schemas.openxmlformats.org/drawingml/2006/main">
              <a:ext uri="{FF2B5EF4-FFF2-40B4-BE49-F238E27FC236}">
                <a16:creationId xmlns:a16="http://schemas.microsoft.com/office/drawing/2014/main" id="{AB5ED157-2AC8-4BDA-A3BF-012B537730EB}"/>
              </a:ext>
            </a:extLst>
          </p:cNvPr>
          <p:cNvSpPr>
            <a:spLocks xmlns:a="http://schemas.openxmlformats.org/drawingml/2006/main" noGrp="1"/>
          </p:cNvSpPr>
          <p:nvPr/>
        </p:nvSpPr>
        <p:spPr>
          <a:xfrm xmlns:a="http://schemas.openxmlformats.org/drawingml/2006/main">
            <a:off x="9601200" y="3943350"/>
            <a:ext cx="5143500" cy="3509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800" b="0">
                <a:solidFill>
                  <a:srgbClr val="526174"/>
                </a:solidFill>
                <a:latin typeface="PingFang HK"/>
                <a:ea typeface="PingFang HK"/>
                <a:cs typeface="PingFang HK"/>
              </a:defRPr>
            </a:pPr>
            <a:r>
              <a:rPr sz="1800" b="0">
                <a:solidFill>
                  <a:srgbClr val="526174"/>
                </a:solidFill>
                <a:latin typeface="PingFang HK"/>
                <a:ea typeface="PingFang HK"/>
                <a:cs typeface="PingFang HK"/>
              </a:rPr>
              <a:t>更多模型正在接近能力前沿</a:t>
            </a:r>
          </a:p>
        </p:txBody>
      </p:sp>
      <p:sp>
        <p:nvSpPr>
          <p:cNvPr id="8" name="">
            <a:extLst xmlns:a="http://schemas.openxmlformats.org/drawingml/2006/main">
              <a:ext uri="{FF2B5EF4-FFF2-40B4-BE49-F238E27FC236}">
                <a16:creationId xmlns:a16="http://schemas.microsoft.com/office/drawing/2014/main" id="{F98037BD-9EE1-40FA-8E6C-74B239D9CD9D}"/>
              </a:ext>
            </a:extLst>
          </p:cNvPr>
          <p:cNvSpPr>
            <a:spLocks xmlns:a="http://schemas.openxmlformats.org/drawingml/2006/main" noGrp="1"/>
          </p:cNvSpPr>
          <p:nvPr/>
        </p:nvSpPr>
        <p:spPr>
          <a:xfrm xmlns:a="http://schemas.openxmlformats.org/drawingml/2006/main">
            <a:off x="9601200" y="5067300"/>
            <a:ext cx="50958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10233D"/>
                </a:solidFill>
                <a:latin typeface="Manrope"/>
                <a:ea typeface="Manrope"/>
                <a:cs typeface="Manrope"/>
              </a:defRPr>
            </a:pPr>
            <a:r>
              <a:rPr sz="2025" b="0">
                <a:solidFill>
                  <a:srgbClr val="10233D"/>
                </a:solidFill>
                <a:latin typeface="Manrope"/>
                <a:ea typeface="Manrope"/>
                <a:cs typeface="Manrope"/>
              </a:rPr>
              <a:t>Watch the gap between the curves</a:t>
            </a:r>
          </a:p>
        </p:txBody>
      </p:sp>
      <p:sp>
        <p:nvSpPr>
          <p:cNvPr id="9" name="">
            <a:extLst xmlns:a="http://schemas.openxmlformats.org/drawingml/2006/main">
              <a:ext uri="{FF2B5EF4-FFF2-40B4-BE49-F238E27FC236}">
                <a16:creationId xmlns:a16="http://schemas.microsoft.com/office/drawing/2014/main" id="{6DA37F09-53DF-4AEB-9964-6AEB204664E4}"/>
              </a:ext>
            </a:extLst>
          </p:cNvPr>
          <p:cNvSpPr>
            <a:spLocks xmlns:a="http://schemas.openxmlformats.org/drawingml/2006/main" noGrp="1"/>
          </p:cNvSpPr>
          <p:nvPr/>
        </p:nvSpPr>
        <p:spPr>
          <a:xfrm xmlns:a="http://schemas.openxmlformats.org/drawingml/2006/main">
            <a:off x="9601200" y="5436394"/>
            <a:ext cx="5095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526174"/>
                </a:solidFill>
                <a:latin typeface="PingFang HK"/>
                <a:ea typeface="PingFang HK"/>
                <a:cs typeface="PingFang HK"/>
              </a:defRPr>
            </a:pPr>
            <a:r>
              <a:rPr sz="1350" b="0">
                <a:solidFill>
                  <a:srgbClr val="526174"/>
                </a:solidFill>
                <a:latin typeface="PingFang HK"/>
                <a:ea typeface="PingFang HK"/>
                <a:cs typeface="PingFang HK"/>
              </a:rPr>
              <a:t>先看曲線之間的距離</a:t>
            </a:r>
          </a:p>
        </p:txBody>
      </p:sp>
      <p:sp>
        <p:nvSpPr>
          <p:cNvPr id="10" name="">
            <a:extLst xmlns:a="http://schemas.openxmlformats.org/drawingml/2006/main">
              <a:ext uri="{FF2B5EF4-FFF2-40B4-BE49-F238E27FC236}">
                <a16:creationId xmlns:a16="http://schemas.microsoft.com/office/drawing/2014/main" id="{86389EC4-33DA-43AE-9FDE-5D078B4D7354}"/>
              </a:ext>
            </a:extLst>
          </p:cNvPr>
          <p:cNvSpPr>
            <a:spLocks xmlns:a="http://schemas.openxmlformats.org/drawingml/2006/main" noGrp="1"/>
          </p:cNvSpPr>
          <p:nvPr/>
        </p:nvSpPr>
        <p:spPr>
          <a:xfrm xmlns:a="http://schemas.openxmlformats.org/drawingml/2006/main">
            <a:off x="9601200" y="5845969"/>
            <a:ext cx="50958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10233D"/>
                </a:solidFill>
                <a:latin typeface="Manrope"/>
                <a:ea typeface="Manrope"/>
                <a:cs typeface="Manrope"/>
              </a:defRPr>
            </a:pPr>
            <a:r>
              <a:rPr sz="2025" b="0">
                <a:solidFill>
                  <a:srgbClr val="10233D"/>
                </a:solidFill>
                <a:latin typeface="Manrope"/>
                <a:ea typeface="Manrope"/>
                <a:cs typeface="Manrope"/>
              </a:rPr>
              <a:t>Then ask what the product can deliver</a:t>
            </a:r>
          </a:p>
        </p:txBody>
      </p:sp>
      <p:sp>
        <p:nvSpPr>
          <p:cNvPr id="11" name="">
            <a:extLst xmlns:a="http://schemas.openxmlformats.org/drawingml/2006/main">
              <a:ext uri="{FF2B5EF4-FFF2-40B4-BE49-F238E27FC236}">
                <a16:creationId xmlns:a16="http://schemas.microsoft.com/office/drawing/2014/main" id="{BBEDE97C-73C4-4C14-AC44-F4BBA35E457E}"/>
              </a:ext>
            </a:extLst>
          </p:cNvPr>
          <p:cNvSpPr>
            <a:spLocks xmlns:a="http://schemas.openxmlformats.org/drawingml/2006/main" noGrp="1"/>
          </p:cNvSpPr>
          <p:nvPr/>
        </p:nvSpPr>
        <p:spPr>
          <a:xfrm xmlns:a="http://schemas.openxmlformats.org/drawingml/2006/main">
            <a:off x="9601200" y="6215063"/>
            <a:ext cx="5095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526174"/>
                </a:solidFill>
                <a:latin typeface="PingFang HK"/>
                <a:ea typeface="PingFang HK"/>
                <a:cs typeface="PingFang HK"/>
              </a:defRPr>
            </a:pPr>
            <a:r>
              <a:rPr sz="1350" b="0">
                <a:solidFill>
                  <a:srgbClr val="526174"/>
                </a:solidFill>
                <a:latin typeface="PingFang HK"/>
                <a:ea typeface="PingFang HK"/>
                <a:cs typeface="PingFang HK"/>
              </a:rPr>
              <a:t>再看產品能否完成工作</a:t>
            </a:r>
          </a:p>
        </p:txBody>
      </p:sp>
      <p:sp>
        <p:nvSpPr>
          <p:cNvPr id="12" name="">
            <a:extLst xmlns:a="http://schemas.openxmlformats.org/drawingml/2006/main">
              <a:ext uri="{FF2B5EF4-FFF2-40B4-BE49-F238E27FC236}">
                <a16:creationId xmlns:a16="http://schemas.microsoft.com/office/drawing/2014/main" id="{2DDA161D-62D0-4679-92D6-4A60DA4DD78D}"/>
              </a:ext>
            </a:extLst>
          </p:cNvPr>
          <p:cNvSpPr>
            <a:spLocks xmlns:a="http://schemas.openxmlformats.org/drawingml/2006/main" noGrp="1"/>
          </p:cNvSpPr>
          <p:nvPr/>
        </p:nvSpPr>
        <p:spPr>
          <a:xfrm xmlns:a="http://schemas.openxmlformats.org/drawingml/2006/main">
            <a:off x="9601200" y="7305675"/>
            <a:ext cx="507682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E64F2A"/>
                </a:solidFill>
                <a:latin typeface="Manrope"/>
                <a:ea typeface="Manrope"/>
                <a:cs typeface="Manrope"/>
              </a:defRPr>
            </a:pPr>
            <a:r>
              <a:rPr sz="1500" b="1">
                <a:solidFill>
                  <a:srgbClr val="E64F2A"/>
                </a:solidFill>
                <a:latin typeface="Manrope"/>
                <a:ea typeface="Manrope"/>
                <a:cs typeface="Manrope"/>
              </a:rPr>
              <a:t>Arena data through March 2026</a:t>
            </a:r>
          </a:p>
        </p:txBody>
      </p:sp>
      <p:sp>
        <p:nvSpPr>
          <p:cNvPr id="13" name="">
            <a:extLst xmlns:a="http://schemas.openxmlformats.org/drawingml/2006/main">
              <a:ext uri="{FF2B5EF4-FFF2-40B4-BE49-F238E27FC236}">
                <a16:creationId xmlns:a16="http://schemas.microsoft.com/office/drawing/2014/main" id="{4C74F8BE-1331-40BA-AA37-003C8B1F1007}"/>
              </a:ext>
            </a:extLst>
          </p:cNvPr>
          <p:cNvSpPr>
            <a:spLocks xmlns:a="http://schemas.openxmlformats.org/drawingml/2006/main" noGrp="1"/>
          </p:cNvSpPr>
          <p:nvPr/>
        </p:nvSpPr>
        <p:spPr>
          <a:xfrm xmlns:a="http://schemas.openxmlformats.org/drawingml/2006/main">
            <a:off x="9601200" y="7572375"/>
            <a:ext cx="5067300" cy="21621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526174"/>
                </a:solidFill>
                <a:latin typeface="PingFang HK"/>
                <a:ea typeface="PingFang HK"/>
                <a:cs typeface="PingFang HK"/>
              </a:defRPr>
            </a:pPr>
            <a:r>
              <a:rPr sz="1200" b="0">
                <a:solidFill>
                  <a:srgbClr val="526174"/>
                </a:solidFill>
                <a:latin typeface="PingFang HK"/>
                <a:ea typeface="PingFang HK"/>
                <a:cs typeface="PingFang HK"/>
              </a:rPr>
              <a:t>歷史趨勢背景，不是即時榜單</a:t>
            </a:r>
          </a:p>
        </p:txBody>
      </p:sp>
      <p:sp>
        <p:nvSpPr>
          <p:cNvPr id="14" name="">
            <a:extLst xmlns:a="http://schemas.openxmlformats.org/drawingml/2006/main">
              <a:ext uri="{FF2B5EF4-FFF2-40B4-BE49-F238E27FC236}">
                <a16:creationId xmlns:a16="http://schemas.microsoft.com/office/drawing/2014/main" id="{FF677799-0A3E-49E0-9CCC-DBAF5D94BA19}"/>
              </a:ext>
            </a:extLst>
          </p:cNvPr>
          <p:cNvSpPr>
            <a:spLocks xmlns:a="http://schemas.openxmlformats.org/drawingml/2006/main" noGrp="1"/>
          </p:cNvSpPr>
          <p:nvPr/>
        </p:nvSpPr>
        <p:spPr>
          <a:xfrm xmlns:a="http://schemas.openxmlformats.org/drawingml/2006/main">
            <a:off x="609600" y="1257300"/>
            <a:ext cx="8439150" cy="3286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950" b="0">
                <a:solidFill>
                  <a:srgbClr val="526174"/>
                </a:solidFill>
                <a:latin typeface="Manrope"/>
                <a:ea typeface="Manrope"/>
                <a:cs typeface="Manrope"/>
              </a:defRPr>
            </a:pPr>
            <a:r>
              <a:rPr sz="1950" b="0">
                <a:solidFill>
                  <a:srgbClr val="526174"/>
                </a:solidFill>
                <a:latin typeface="Manrope"/>
                <a:ea typeface="Manrope"/>
                <a:cs typeface="Manrope"/>
              </a:rPr>
              <a:t>Leading models on Arena</a:t>
            </a:r>
          </a:p>
        </p:txBody>
      </p:sp>
      <p:sp>
        <p:nvSpPr>
          <p:cNvPr id="15" name="">
            <a:extLst xmlns:a="http://schemas.openxmlformats.org/drawingml/2006/main">
              <a:ext uri="{FF2B5EF4-FFF2-40B4-BE49-F238E27FC236}">
                <a16:creationId xmlns:a16="http://schemas.microsoft.com/office/drawing/2014/main" id="{1C25147F-4FE0-4CD3-9B42-6C4485CFDD9C}"/>
              </a:ext>
            </a:extLst>
          </p:cNvPr>
          <p:cNvSpPr>
            <a:spLocks xmlns:a="http://schemas.openxmlformats.org/drawingml/2006/main" noGrp="1"/>
          </p:cNvSpPr>
          <p:nvPr/>
        </p:nvSpPr>
        <p:spPr>
          <a:xfrm xmlns:a="http://schemas.openxmlformats.org/drawingml/2006/main">
            <a:off x="619125" y="1624013"/>
            <a:ext cx="8382000" cy="2452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75" b="0">
                <a:solidFill>
                  <a:srgbClr val="526174"/>
                </a:solidFill>
                <a:latin typeface="PingFang HK"/>
                <a:ea typeface="PingFang HK"/>
                <a:cs typeface="PingFang HK"/>
              </a:defRPr>
            </a:pPr>
            <a:r>
              <a:rPr sz="1275" b="0">
                <a:solidFill>
                  <a:srgbClr val="526174"/>
                </a:solidFill>
                <a:latin typeface="PingFang HK"/>
                <a:ea typeface="PingFang HK"/>
                <a:cs typeface="PingFang HK"/>
              </a:rPr>
              <a:t>Stanford AI Index：頭部模型表現</a:t>
            </a:r>
          </a:p>
        </p:txBody>
      </p:sp>
      <p:pic>
        <p:nvPicPr>
          <p:cNvPr id="34" name=""/>
          <p:cNvPicPr>
            <a:picLocks xmlns:a="http://schemas.openxmlformats.org/drawingml/2006/main" noChangeAspect="1"/>
          </p:cNvPicPr>
          <p:nvPr/>
        </p:nvPicPr>
        <p:blipFill>
          <a:blip xmlns:r="http://schemas.openxmlformats.org/officeDocument/2006/relationships" xmlns:a="http://schemas.openxmlformats.org/drawingml/2006/main" r:embed="Rebc9b83e9a964e14"/>
          <a:stretch xmlns:a="http://schemas.openxmlformats.org/drawingml/2006/main"/>
        </p:blipFill>
        <p:spPr>
          <a:xfrm xmlns:a="http://schemas.openxmlformats.org/drawingml/2006/main">
            <a:off x="495300" y="2483661"/>
            <a:ext cx="8477250" cy="4500527"/>
          </a:xfrm>
          <a:prstGeom xmlns:a="http://schemas.openxmlformats.org/drawingml/2006/main" prst="rect">
            <a:avLst/>
          </a:prstGeom>
        </p:spPr>
      </p:pic>
      <p:sp>
        <p:nvSpPr>
          <p:cNvPr id="17" name="">
            <a:extLst xmlns:a="http://schemas.openxmlformats.org/drawingml/2006/main">
              <a:ext uri="{FF2B5EF4-FFF2-40B4-BE49-F238E27FC236}">
                <a16:creationId xmlns:a16="http://schemas.microsoft.com/office/drawing/2014/main" id="{6897AFC3-2C49-4B0A-B4D7-5AF0B88CE32A}"/>
              </a:ext>
            </a:extLst>
          </p:cNvPr>
          <p:cNvSpPr>
            <a:spLocks xmlns:a="http://schemas.openxmlformats.org/drawingml/2006/main" noGrp="1"/>
          </p:cNvSpPr>
          <p:nvPr/>
        </p:nvSpPr>
        <p:spPr>
          <a:xfrm xmlns:a="http://schemas.openxmlformats.org/drawingml/2006/main">
            <a:off x="495300" y="8010525"/>
            <a:ext cx="13001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526174"/>
                </a:solidFill>
                <a:latin typeface="Manrope"/>
                <a:ea typeface="Manrope"/>
                <a:cs typeface="Manrope"/>
              </a:defRPr>
            </a:pPr>
            <a:r>
              <a:rPr sz="1200" b="0">
                <a:solidFill>
                  <a:srgbClr val="526174"/>
                </a:solidFill>
                <a:latin typeface="Manrope"/>
                <a:ea typeface="Manrope"/>
                <a:cs typeface="Manrope"/>
              </a:rPr>
              <a:t>Stanford AI Index 2026 / Arena data through March 2026</a:t>
            </a:r>
          </a:p>
        </p:txBody>
      </p:sp>
      <p:sp>
        <p:nvSpPr>
          <p:cNvPr id="18" name="">
            <a:extLst xmlns:a="http://schemas.openxmlformats.org/drawingml/2006/main">
              <a:ext uri="{FF2B5EF4-FFF2-40B4-BE49-F238E27FC236}">
                <a16:creationId xmlns:a16="http://schemas.microsoft.com/office/drawing/2014/main" id="{A37AC76D-5F64-49C2-B737-766B74C865A6}"/>
              </a:ext>
            </a:extLst>
          </p:cNvPr>
          <p:cNvSpPr>
            <a:spLocks xmlns:a="http://schemas.openxmlformats.org/drawingml/2006/main" noGrp="1"/>
          </p:cNvSpPr>
          <p:nvPr/>
        </p:nvSpPr>
        <p:spPr>
          <a:xfrm xmlns:a="http://schemas.openxmlformats.org/drawingml/2006/main">
            <a:off x="13668375" y="8001000"/>
            <a:ext cx="10953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defRPr sz="1350" b="1">
                <a:solidFill>
                  <a:srgbClr val="526174"/>
                </a:solidFill>
                <a:latin typeface="Manrope"/>
                <a:ea typeface="Manrope"/>
                <a:cs typeface="Manrope"/>
              </a:defRPr>
            </a:pPr>
            <a:r>
              <a:rPr sz="1350" b="1">
                <a:solidFill>
                  <a:srgbClr val="526174"/>
                </a:solidFill>
                <a:latin typeface="Manrope"/>
                <a:ea typeface="Manrope"/>
                <a:cs typeface="Manrope"/>
              </a:rPr>
              <a:t>7 / 27</a:t>
            </a:r>
          </a:p>
        </p:txBody>
      </p:sp>
    </p:spTree>
    <p:extLst>
      <p:ext uri="{BB962C8B-B14F-4D97-AF65-F5344CB8AC3E}">
        <p14:creationId xmlns:p14="http://schemas.microsoft.com/office/powerpoint/2010/main" val="52441691"/>
      </p:ext>
    </p:extLst>
  </p:cSld>
</p:sld>
</file>

<file path=ppt/slides/slide8.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86739132-BAFE-46CC-9866-82022B7A967C}"/>
              </a:ext>
            </a:extLst>
          </p:cNvPr>
          <p:cNvSpPr>
            <a:spLocks xmlns:a="http://schemas.openxmlformats.org/drawingml/2006/main" noGrp="1"/>
          </p:cNvSpPr>
          <p:nvPr/>
        </p:nvSpPr>
        <p:spPr>
          <a:xfrm xmlns:a="http://schemas.openxmlformats.org/drawingml/2006/main">
            <a:off x="495300" y="381000"/>
            <a:ext cx="1381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E64F2A"/>
                </a:solidFill>
                <a:latin typeface="Manrope"/>
                <a:ea typeface="Manrope"/>
                <a:cs typeface="Manrope"/>
              </a:defRPr>
            </a:pPr>
            <a:r>
              <a:rPr sz="1500" b="1">
                <a:solidFill>
                  <a:srgbClr val="E64F2A"/>
                </a:solidFill>
                <a:latin typeface="Manrope"/>
                <a:ea typeface="Manrope"/>
                <a:cs typeface="Manrope"/>
              </a:rPr>
              <a:t>01 / TOP AI TRENDS / DESKTOP TOOLS</a:t>
            </a:r>
          </a:p>
        </p:txBody>
      </p:sp>
      <p:sp>
        <p:nvSpPr>
          <p:cNvPr id="2" name="">
            <a:extLst xmlns:a="http://schemas.openxmlformats.org/drawingml/2006/main">
              <a:ext uri="{FF2B5EF4-FFF2-40B4-BE49-F238E27FC236}">
                <a16:creationId xmlns:a16="http://schemas.microsoft.com/office/drawing/2014/main" id="{A7CE981D-10CE-4369-969A-4E5E6FF05284}"/>
              </a:ext>
            </a:extLst>
          </p:cNvPr>
          <p:cNvSpPr>
            <a:spLocks xmlns:a="http://schemas.openxmlformats.org/drawingml/2006/main" noGrp="1"/>
          </p:cNvSpPr>
          <p:nvPr/>
        </p:nvSpPr>
        <p:spPr>
          <a:xfrm xmlns:a="http://schemas.openxmlformats.org/drawingml/2006/main">
            <a:off x="495300" y="914400"/>
            <a:ext cx="14249400" cy="19050"/>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EE751786-119B-4E5E-9BE2-E302D02D9778}"/>
              </a:ext>
            </a:extLst>
          </p:cNvPr>
          <p:cNvSpPr>
            <a:spLocks xmlns:a="http://schemas.openxmlformats.org/drawingml/2006/main" noGrp="1"/>
          </p:cNvSpPr>
          <p:nvPr/>
        </p:nvSpPr>
        <p:spPr>
          <a:xfrm xmlns:a="http://schemas.openxmlformats.org/drawingml/2006/main">
            <a:off x="9201150" y="1428750"/>
            <a:ext cx="28575" cy="6038850"/>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CF4CC6ED-FB58-4B17-A6AF-B9BEFB05252A}"/>
              </a:ext>
            </a:extLst>
          </p:cNvPr>
          <p:cNvSpPr>
            <a:spLocks xmlns:a="http://schemas.openxmlformats.org/drawingml/2006/main" noGrp="1"/>
          </p:cNvSpPr>
          <p:nvPr/>
        </p:nvSpPr>
        <p:spPr>
          <a:xfrm xmlns:a="http://schemas.openxmlformats.org/drawingml/2006/main">
            <a:off x="9601200" y="186690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10233D"/>
                </a:solidFill>
                <a:latin typeface="Manrope"/>
                <a:ea typeface="Manrope"/>
                <a:cs typeface="Manrope"/>
              </a:defRPr>
            </a:pPr>
            <a:r>
              <a:rPr sz="4200" b="1">
                <a:solidFill>
                  <a:srgbClr val="10233D"/>
                </a:solidFill>
                <a:latin typeface="Manrope"/>
                <a:ea typeface="Manrope"/>
                <a:cs typeface="Manrope"/>
              </a:rPr>
              <a:t>AI is coming</a:t>
            </a:r>
          </a:p>
        </p:txBody>
      </p:sp>
      <p:sp>
        <p:nvSpPr>
          <p:cNvPr id="5" name="">
            <a:extLst xmlns:a="http://schemas.openxmlformats.org/drawingml/2006/main">
              <a:ext uri="{FF2B5EF4-FFF2-40B4-BE49-F238E27FC236}">
                <a16:creationId xmlns:a16="http://schemas.microsoft.com/office/drawing/2014/main" id="{D38B108E-1C9A-409C-9DD1-7178D9C0BD7B}"/>
              </a:ext>
            </a:extLst>
          </p:cNvPr>
          <p:cNvSpPr>
            <a:spLocks xmlns:a="http://schemas.openxmlformats.org/drawingml/2006/main" noGrp="1"/>
          </p:cNvSpPr>
          <p:nvPr/>
        </p:nvSpPr>
        <p:spPr>
          <a:xfrm xmlns:a="http://schemas.openxmlformats.org/drawingml/2006/main">
            <a:off x="9601200" y="253365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10233D"/>
                </a:solidFill>
                <a:latin typeface="Manrope"/>
                <a:ea typeface="Manrope"/>
                <a:cs typeface="Manrope"/>
              </a:defRPr>
            </a:pPr>
            <a:r>
              <a:rPr sz="4200" b="1">
                <a:solidFill>
                  <a:srgbClr val="10233D"/>
                </a:solidFill>
                <a:latin typeface="Manrope"/>
                <a:ea typeface="Manrope"/>
                <a:cs typeface="Manrope"/>
              </a:rPr>
              <a:t>to the desktop</a:t>
            </a:r>
          </a:p>
        </p:txBody>
      </p:sp>
      <p:sp>
        <p:nvSpPr>
          <p:cNvPr id="6" name="">
            <a:extLst xmlns:a="http://schemas.openxmlformats.org/drawingml/2006/main">
              <a:ext uri="{FF2B5EF4-FFF2-40B4-BE49-F238E27FC236}">
                <a16:creationId xmlns:a16="http://schemas.microsoft.com/office/drawing/2014/main" id="{16F97DAE-3CD5-456C-BB20-C67B6CAF1BD8}"/>
              </a:ext>
            </a:extLst>
          </p:cNvPr>
          <p:cNvSpPr>
            <a:spLocks xmlns:a="http://schemas.openxmlformats.org/drawingml/2006/main" noGrp="1"/>
          </p:cNvSpPr>
          <p:nvPr/>
        </p:nvSpPr>
        <p:spPr>
          <a:xfrm xmlns:a="http://schemas.openxmlformats.org/drawingml/2006/main">
            <a:off x="9601200" y="3276600"/>
            <a:ext cx="5143500" cy="3509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800" b="0">
                <a:solidFill>
                  <a:srgbClr val="526174"/>
                </a:solidFill>
                <a:latin typeface="PingFang HK"/>
                <a:ea typeface="PingFang HK"/>
                <a:cs typeface="PingFang HK"/>
              </a:defRPr>
            </a:pPr>
            <a:r>
              <a:rPr sz="1800" b="0">
                <a:solidFill>
                  <a:srgbClr val="526174"/>
                </a:solidFill>
                <a:latin typeface="PingFang HK"/>
                <a:ea typeface="PingFang HK"/>
                <a:cs typeface="PingFang HK"/>
              </a:rPr>
              <a:t>WorkBuddy、豆包，把 AI帶進桌面。</a:t>
            </a:r>
          </a:p>
        </p:txBody>
      </p:sp>
      <p:sp>
        <p:nvSpPr>
          <p:cNvPr id="7" name="">
            <a:extLst xmlns:a="http://schemas.openxmlformats.org/drawingml/2006/main">
              <a:ext uri="{FF2B5EF4-FFF2-40B4-BE49-F238E27FC236}">
                <a16:creationId xmlns:a16="http://schemas.microsoft.com/office/drawing/2014/main" id="{62A921D6-6A19-407E-AB2D-60A1F2254901}"/>
              </a:ext>
            </a:extLst>
          </p:cNvPr>
          <p:cNvSpPr>
            <a:spLocks xmlns:a="http://schemas.openxmlformats.org/drawingml/2006/main" noGrp="1"/>
          </p:cNvSpPr>
          <p:nvPr/>
        </p:nvSpPr>
        <p:spPr>
          <a:xfrm xmlns:a="http://schemas.openxmlformats.org/drawingml/2006/main">
            <a:off x="9601200" y="5067300"/>
            <a:ext cx="50958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10233D"/>
                </a:solidFill>
                <a:latin typeface="Manrope"/>
                <a:ea typeface="Manrope"/>
                <a:cs typeface="Manrope"/>
              </a:defRPr>
            </a:pPr>
            <a:r>
              <a:rPr sz="2025" b="0">
                <a:solidFill>
                  <a:srgbClr val="10233D"/>
                </a:solidFill>
                <a:latin typeface="Manrope"/>
                <a:ea typeface="Manrope"/>
                <a:cs typeface="Manrope"/>
              </a:rPr>
              <a:t>WorkBuddy works with local files</a:t>
            </a:r>
          </a:p>
        </p:txBody>
      </p:sp>
      <p:sp>
        <p:nvSpPr>
          <p:cNvPr id="8" name="">
            <a:extLst xmlns:a="http://schemas.openxmlformats.org/drawingml/2006/main">
              <a:ext uri="{FF2B5EF4-FFF2-40B4-BE49-F238E27FC236}">
                <a16:creationId xmlns:a16="http://schemas.microsoft.com/office/drawing/2014/main" id="{B6DE7549-2DCC-4BE3-851B-B02C3B8E8909}"/>
              </a:ext>
            </a:extLst>
          </p:cNvPr>
          <p:cNvSpPr>
            <a:spLocks xmlns:a="http://schemas.openxmlformats.org/drawingml/2006/main" noGrp="1"/>
          </p:cNvSpPr>
          <p:nvPr/>
        </p:nvSpPr>
        <p:spPr>
          <a:xfrm xmlns:a="http://schemas.openxmlformats.org/drawingml/2006/main">
            <a:off x="9601200" y="5436394"/>
            <a:ext cx="5095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526174"/>
                </a:solidFill>
                <a:latin typeface="PingFang HK"/>
                <a:ea typeface="PingFang HK"/>
                <a:cs typeface="PingFang HK"/>
              </a:defRPr>
            </a:pPr>
            <a:r>
              <a:rPr sz="1350" b="0">
                <a:solidFill>
                  <a:srgbClr val="526174"/>
                </a:solidFill>
                <a:latin typeface="PingFang HK"/>
                <a:ea typeface="PingFang HK"/>
                <a:cs typeface="PingFang HK"/>
              </a:rPr>
              <a:t>WorkBuddy 處理本地文件和辦公成果</a:t>
            </a:r>
          </a:p>
        </p:txBody>
      </p:sp>
      <p:sp>
        <p:nvSpPr>
          <p:cNvPr id="9" name="">
            <a:extLst xmlns:a="http://schemas.openxmlformats.org/drawingml/2006/main">
              <a:ext uri="{FF2B5EF4-FFF2-40B4-BE49-F238E27FC236}">
                <a16:creationId xmlns:a16="http://schemas.microsoft.com/office/drawing/2014/main" id="{87D453BE-23F5-4DAD-ABBC-4E80A3659DC7}"/>
              </a:ext>
            </a:extLst>
          </p:cNvPr>
          <p:cNvSpPr>
            <a:spLocks xmlns:a="http://schemas.openxmlformats.org/drawingml/2006/main" noGrp="1"/>
          </p:cNvSpPr>
          <p:nvPr/>
        </p:nvSpPr>
        <p:spPr>
          <a:xfrm xmlns:a="http://schemas.openxmlformats.org/drawingml/2006/main">
            <a:off x="9601200" y="5845969"/>
            <a:ext cx="50958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10233D"/>
                </a:solidFill>
                <a:latin typeface="Manrope"/>
                <a:ea typeface="Manrope"/>
                <a:cs typeface="Manrope"/>
              </a:defRPr>
            </a:pPr>
            <a:r>
              <a:rPr sz="2025" b="0">
                <a:solidFill>
                  <a:srgbClr val="10233D"/>
                </a:solidFill>
                <a:latin typeface="Manrope"/>
                <a:ea typeface="Manrope"/>
                <a:cs typeface="Manrope"/>
              </a:rPr>
              <a:t>Doubao reads files and pages</a:t>
            </a:r>
          </a:p>
        </p:txBody>
      </p:sp>
      <p:sp>
        <p:nvSpPr>
          <p:cNvPr id="10" name="">
            <a:extLst xmlns:a="http://schemas.openxmlformats.org/drawingml/2006/main">
              <a:ext uri="{FF2B5EF4-FFF2-40B4-BE49-F238E27FC236}">
                <a16:creationId xmlns:a16="http://schemas.microsoft.com/office/drawing/2014/main" id="{5DC02203-7D37-4BC4-96D8-320E1CC2AE0F}"/>
              </a:ext>
            </a:extLst>
          </p:cNvPr>
          <p:cNvSpPr>
            <a:spLocks xmlns:a="http://schemas.openxmlformats.org/drawingml/2006/main" noGrp="1"/>
          </p:cNvSpPr>
          <p:nvPr/>
        </p:nvSpPr>
        <p:spPr>
          <a:xfrm xmlns:a="http://schemas.openxmlformats.org/drawingml/2006/main">
            <a:off x="9601200" y="6215063"/>
            <a:ext cx="5095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526174"/>
                </a:solidFill>
                <a:latin typeface="PingFang HK"/>
                <a:ea typeface="PingFang HK"/>
                <a:cs typeface="PingFang HK"/>
              </a:defRPr>
            </a:pPr>
            <a:r>
              <a:rPr sz="1350" b="0">
                <a:solidFill>
                  <a:srgbClr val="526174"/>
                </a:solidFill>
                <a:latin typeface="PingFang HK"/>
                <a:ea typeface="PingFang HK"/>
                <a:cs typeface="PingFang HK"/>
              </a:rPr>
              <a:t>豆包輔助理解文件與頁面</a:t>
            </a:r>
          </a:p>
        </p:txBody>
      </p:sp>
      <p:sp>
        <p:nvSpPr>
          <p:cNvPr id="11" name="">
            <a:extLst xmlns:a="http://schemas.openxmlformats.org/drawingml/2006/main">
              <a:ext uri="{FF2B5EF4-FFF2-40B4-BE49-F238E27FC236}">
                <a16:creationId xmlns:a16="http://schemas.microsoft.com/office/drawing/2014/main" id="{F4E42920-B035-4E4F-A418-9ABF54853C0A}"/>
              </a:ext>
            </a:extLst>
          </p:cNvPr>
          <p:cNvSpPr>
            <a:spLocks xmlns:a="http://schemas.openxmlformats.org/drawingml/2006/main" noGrp="1"/>
          </p:cNvSpPr>
          <p:nvPr/>
        </p:nvSpPr>
        <p:spPr>
          <a:xfrm xmlns:a="http://schemas.openxmlformats.org/drawingml/2006/main">
            <a:off x="9601200" y="7305675"/>
            <a:ext cx="507682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E64F2A"/>
                </a:solidFill>
                <a:latin typeface="Manrope"/>
                <a:ea typeface="Manrope"/>
                <a:cs typeface="Manrope"/>
              </a:defRPr>
            </a:pPr>
            <a:r>
              <a:rPr sz="1500" b="1">
                <a:solidFill>
                  <a:srgbClr val="E64F2A"/>
                </a:solidFill>
                <a:latin typeface="Manrope"/>
                <a:ea typeface="Manrope"/>
                <a:cs typeface="Manrope"/>
              </a:rPr>
              <a:t>Available actions depend on the product</a:t>
            </a:r>
          </a:p>
        </p:txBody>
      </p:sp>
      <p:sp>
        <p:nvSpPr>
          <p:cNvPr id="12" name="">
            <a:extLst xmlns:a="http://schemas.openxmlformats.org/drawingml/2006/main">
              <a:ext uri="{FF2B5EF4-FFF2-40B4-BE49-F238E27FC236}">
                <a16:creationId xmlns:a16="http://schemas.microsoft.com/office/drawing/2014/main" id="{EF66BD0D-DE98-48C7-88F9-7353E01DAE03}"/>
              </a:ext>
            </a:extLst>
          </p:cNvPr>
          <p:cNvSpPr>
            <a:spLocks xmlns:a="http://schemas.openxmlformats.org/drawingml/2006/main" noGrp="1"/>
          </p:cNvSpPr>
          <p:nvPr/>
        </p:nvSpPr>
        <p:spPr>
          <a:xfrm xmlns:a="http://schemas.openxmlformats.org/drawingml/2006/main">
            <a:off x="9601200" y="7572375"/>
            <a:ext cx="5067300" cy="21621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526174"/>
                </a:solidFill>
                <a:latin typeface="PingFang HK"/>
                <a:ea typeface="PingFang HK"/>
                <a:cs typeface="PingFang HK"/>
              </a:defRPr>
            </a:pPr>
            <a:r>
              <a:rPr sz="1200" b="0">
                <a:solidFill>
                  <a:srgbClr val="526174"/>
                </a:solidFill>
                <a:latin typeface="PingFang HK"/>
                <a:ea typeface="PingFang HK"/>
                <a:cs typeface="PingFang HK"/>
              </a:rPr>
              <a:t>實際入口與權限決定執行深度</a:t>
            </a:r>
          </a:p>
        </p:txBody>
      </p:sp>
      <p:sp>
        <p:nvSpPr>
          <p:cNvPr id="13" name="">
            <a:extLst xmlns:a="http://schemas.openxmlformats.org/drawingml/2006/main">
              <a:ext uri="{FF2B5EF4-FFF2-40B4-BE49-F238E27FC236}">
                <a16:creationId xmlns:a16="http://schemas.microsoft.com/office/drawing/2014/main" id="{2D08CCE4-2BDC-41EA-92B4-40BD0F3A5819}"/>
              </a:ext>
            </a:extLst>
          </p:cNvPr>
          <p:cNvSpPr>
            <a:spLocks xmlns:a="http://schemas.openxmlformats.org/drawingml/2006/main" noGrp="1"/>
          </p:cNvSpPr>
          <p:nvPr/>
        </p:nvSpPr>
        <p:spPr>
          <a:xfrm xmlns:a="http://schemas.openxmlformats.org/drawingml/2006/main">
            <a:off x="609600" y="1257300"/>
            <a:ext cx="8439150" cy="3286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950" b="0">
                <a:solidFill>
                  <a:srgbClr val="526174"/>
                </a:solidFill>
                <a:latin typeface="Manrope"/>
                <a:ea typeface="Manrope"/>
                <a:cs typeface="Manrope"/>
              </a:defRPr>
            </a:pPr>
            <a:r>
              <a:rPr sz="1950" b="0">
                <a:solidFill>
                  <a:srgbClr val="526174"/>
                </a:solidFill>
                <a:latin typeface="Manrope"/>
                <a:ea typeface="Manrope"/>
                <a:cs typeface="Manrope"/>
              </a:rPr>
              <a:t>WorkBuddy: a workspace for tasks</a:t>
            </a:r>
          </a:p>
        </p:txBody>
      </p:sp>
      <p:sp>
        <p:nvSpPr>
          <p:cNvPr id="14" name="">
            <a:extLst xmlns:a="http://schemas.openxmlformats.org/drawingml/2006/main">
              <a:ext uri="{FF2B5EF4-FFF2-40B4-BE49-F238E27FC236}">
                <a16:creationId xmlns:a16="http://schemas.microsoft.com/office/drawing/2014/main" id="{3301AEE4-71AE-44DF-A378-65D55AF9775E}"/>
              </a:ext>
            </a:extLst>
          </p:cNvPr>
          <p:cNvSpPr>
            <a:spLocks xmlns:a="http://schemas.openxmlformats.org/drawingml/2006/main" noGrp="1"/>
          </p:cNvSpPr>
          <p:nvPr/>
        </p:nvSpPr>
        <p:spPr>
          <a:xfrm xmlns:a="http://schemas.openxmlformats.org/drawingml/2006/main">
            <a:off x="619125" y="1624013"/>
            <a:ext cx="8382000" cy="2452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75" b="0">
                <a:solidFill>
                  <a:srgbClr val="526174"/>
                </a:solidFill>
                <a:latin typeface="PingFang HK"/>
                <a:ea typeface="PingFang HK"/>
                <a:cs typeface="PingFang HK"/>
              </a:defRPr>
            </a:pPr>
            <a:r>
              <a:rPr sz="1275" b="0">
                <a:solidFill>
                  <a:srgbClr val="526174"/>
                </a:solidFill>
                <a:latin typeface="PingFang HK"/>
                <a:ea typeface="PingFang HK"/>
                <a:cs typeface="PingFang HK"/>
              </a:rPr>
              <a:t>WorkBuddy 官方工作台與任務入口</a:t>
            </a:r>
          </a:p>
        </p:txBody>
      </p: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29b15b753c9c4529"/>
          <a:stretch xmlns:a="http://schemas.openxmlformats.org/drawingml/2006/main"/>
        </p:blipFill>
        <p:spPr>
          <a:xfrm xmlns:a="http://schemas.openxmlformats.org/drawingml/2006/main">
            <a:off x="603885" y="2152650"/>
            <a:ext cx="8260080" cy="5162550"/>
          </a:xfrm>
          <a:prstGeom xmlns:a="http://schemas.openxmlformats.org/drawingml/2006/main" prst="rect">
            <a:avLst/>
          </a:prstGeom>
        </p:spPr>
      </p:pic>
      <p:sp>
        <p:nvSpPr>
          <p:cNvPr id="16" name="">
            <a:extLst xmlns:a="http://schemas.openxmlformats.org/drawingml/2006/main">
              <a:ext uri="{FF2B5EF4-FFF2-40B4-BE49-F238E27FC236}">
                <a16:creationId xmlns:a16="http://schemas.microsoft.com/office/drawing/2014/main" id="{5DC83B57-E4CD-4CBD-BFDE-010A65CF1121}"/>
              </a:ext>
            </a:extLst>
          </p:cNvPr>
          <p:cNvSpPr>
            <a:spLocks xmlns:a="http://schemas.openxmlformats.org/drawingml/2006/main" noGrp="1"/>
          </p:cNvSpPr>
          <p:nvPr/>
        </p:nvSpPr>
        <p:spPr>
          <a:xfrm xmlns:a="http://schemas.openxmlformats.org/drawingml/2006/main">
            <a:off x="495300" y="8010525"/>
            <a:ext cx="13001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526174"/>
                </a:solidFill>
                <a:latin typeface="Manrope"/>
                <a:ea typeface="Manrope"/>
                <a:cs typeface="Manrope"/>
              </a:defRPr>
            </a:pPr>
            <a:r>
              <a:rPr sz="1200" b="0">
                <a:solidFill>
                  <a:srgbClr val="526174"/>
                </a:solidFill>
                <a:latin typeface="Manrope"/>
                <a:ea typeface="Manrope"/>
                <a:cs typeface="Manrope"/>
              </a:rPr>
              <a:t>Tencent WorkBuddy / Official website capture, September 12, 2026</a:t>
            </a:r>
          </a:p>
        </p:txBody>
      </p:sp>
      <p:sp>
        <p:nvSpPr>
          <p:cNvPr id="17" name="">
            <a:extLst xmlns:a="http://schemas.openxmlformats.org/drawingml/2006/main">
              <a:ext uri="{FF2B5EF4-FFF2-40B4-BE49-F238E27FC236}">
                <a16:creationId xmlns:a16="http://schemas.microsoft.com/office/drawing/2014/main" id="{823CA2E2-D713-4851-862A-B1D9D37ED484}"/>
              </a:ext>
            </a:extLst>
          </p:cNvPr>
          <p:cNvSpPr>
            <a:spLocks xmlns:a="http://schemas.openxmlformats.org/drawingml/2006/main" noGrp="1"/>
          </p:cNvSpPr>
          <p:nvPr/>
        </p:nvSpPr>
        <p:spPr>
          <a:xfrm xmlns:a="http://schemas.openxmlformats.org/drawingml/2006/main">
            <a:off x="13668375" y="8001000"/>
            <a:ext cx="10953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defRPr sz="1350" b="1">
                <a:solidFill>
                  <a:srgbClr val="526174"/>
                </a:solidFill>
                <a:latin typeface="Manrope"/>
                <a:ea typeface="Manrope"/>
                <a:cs typeface="Manrope"/>
              </a:defRPr>
            </a:pPr>
            <a:r>
              <a:rPr sz="1350" b="1">
                <a:solidFill>
                  <a:srgbClr val="526174"/>
                </a:solidFill>
                <a:latin typeface="Manrope"/>
                <a:ea typeface="Manrope"/>
                <a:cs typeface="Manrope"/>
              </a:rPr>
              <a:t>8 / 27</a:t>
            </a:r>
          </a:p>
        </p:txBody>
      </p:sp>
    </p:spTree>
    <p:extLst>
      <p:ext uri="{BB962C8B-B14F-4D97-AF65-F5344CB8AC3E}">
        <p14:creationId xmlns:p14="http://schemas.microsoft.com/office/powerpoint/2010/main" val="377219423"/>
      </p:ext>
    </p:extLst>
  </p:cSld>
</p:sld>
</file>

<file path=ppt/slides/slide9.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B327DFD7-821D-451E-B6F5-97F2E12E5CB0}"/>
              </a:ext>
            </a:extLst>
          </p:cNvPr>
          <p:cNvSpPr>
            <a:spLocks xmlns:a="http://schemas.openxmlformats.org/drawingml/2006/main" noGrp="1"/>
          </p:cNvSpPr>
          <p:nvPr/>
        </p:nvSpPr>
        <p:spPr>
          <a:xfrm xmlns:a="http://schemas.openxmlformats.org/drawingml/2006/main">
            <a:off x="495300" y="381000"/>
            <a:ext cx="1381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E64F2A"/>
                </a:solidFill>
                <a:latin typeface="Manrope"/>
                <a:ea typeface="Manrope"/>
                <a:cs typeface="Manrope"/>
              </a:defRPr>
            </a:pPr>
            <a:r>
              <a:rPr sz="1500" b="1">
                <a:solidFill>
                  <a:srgbClr val="E64F2A"/>
                </a:solidFill>
                <a:latin typeface="Manrope"/>
                <a:ea typeface="Manrope"/>
                <a:cs typeface="Manrope"/>
              </a:rPr>
              <a:t>02 / HOW AN AGENT WORKS</a:t>
            </a:r>
          </a:p>
        </p:txBody>
      </p:sp>
      <p:sp>
        <p:nvSpPr>
          <p:cNvPr id="2" name="">
            <a:extLst xmlns:a="http://schemas.openxmlformats.org/drawingml/2006/main">
              <a:ext uri="{FF2B5EF4-FFF2-40B4-BE49-F238E27FC236}">
                <a16:creationId xmlns:a16="http://schemas.microsoft.com/office/drawing/2014/main" id="{818B5249-C0CE-4EE5-A14E-C82B5E99638D}"/>
              </a:ext>
            </a:extLst>
          </p:cNvPr>
          <p:cNvSpPr>
            <a:spLocks xmlns:a="http://schemas.openxmlformats.org/drawingml/2006/main" noGrp="1"/>
          </p:cNvSpPr>
          <p:nvPr/>
        </p:nvSpPr>
        <p:spPr>
          <a:xfrm xmlns:a="http://schemas.openxmlformats.org/drawingml/2006/main">
            <a:off x="495300" y="914400"/>
            <a:ext cx="14249400" cy="19050"/>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7E5263C8-C0E0-4B9E-9260-E32070812586}"/>
              </a:ext>
            </a:extLst>
          </p:cNvPr>
          <p:cNvSpPr>
            <a:spLocks xmlns:a="http://schemas.openxmlformats.org/drawingml/2006/main" noGrp="1"/>
          </p:cNvSpPr>
          <p:nvPr/>
        </p:nvSpPr>
        <p:spPr>
          <a:xfrm xmlns:a="http://schemas.openxmlformats.org/drawingml/2006/main">
            <a:off x="9201150" y="1428750"/>
            <a:ext cx="28575" cy="6038850"/>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7FD0260E-648D-4446-9D1B-C695CDFC1321}"/>
              </a:ext>
            </a:extLst>
          </p:cNvPr>
          <p:cNvSpPr>
            <a:spLocks xmlns:a="http://schemas.openxmlformats.org/drawingml/2006/main" noGrp="1"/>
          </p:cNvSpPr>
          <p:nvPr/>
        </p:nvSpPr>
        <p:spPr>
          <a:xfrm xmlns:a="http://schemas.openxmlformats.org/drawingml/2006/main">
            <a:off x="9601200" y="186690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10233D"/>
                </a:solidFill>
                <a:latin typeface="Manrope"/>
                <a:ea typeface="Manrope"/>
                <a:cs typeface="Manrope"/>
              </a:defRPr>
            </a:pPr>
            <a:r>
              <a:rPr sz="4200" b="1">
                <a:solidFill>
                  <a:srgbClr val="10233D"/>
                </a:solidFill>
                <a:latin typeface="Manrope"/>
                <a:ea typeface="Manrope"/>
                <a:cs typeface="Manrope"/>
              </a:rPr>
              <a:t>An agent acts</a:t>
            </a:r>
          </a:p>
        </p:txBody>
      </p:sp>
      <p:sp>
        <p:nvSpPr>
          <p:cNvPr id="5" name="">
            <a:extLst xmlns:a="http://schemas.openxmlformats.org/drawingml/2006/main">
              <a:ext uri="{FF2B5EF4-FFF2-40B4-BE49-F238E27FC236}">
                <a16:creationId xmlns:a16="http://schemas.microsoft.com/office/drawing/2014/main" id="{E65F0AE2-9573-4895-BF25-08F01CE3B723}"/>
              </a:ext>
            </a:extLst>
          </p:cNvPr>
          <p:cNvSpPr>
            <a:spLocks xmlns:a="http://schemas.openxmlformats.org/drawingml/2006/main" noGrp="1"/>
          </p:cNvSpPr>
          <p:nvPr/>
        </p:nvSpPr>
        <p:spPr>
          <a:xfrm xmlns:a="http://schemas.openxmlformats.org/drawingml/2006/main">
            <a:off x="9601200" y="253365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10233D"/>
                </a:solidFill>
                <a:latin typeface="Manrope"/>
                <a:ea typeface="Manrope"/>
                <a:cs typeface="Manrope"/>
              </a:defRPr>
            </a:pPr>
            <a:r>
              <a:rPr sz="4200" b="1">
                <a:solidFill>
                  <a:srgbClr val="10233D"/>
                </a:solidFill>
                <a:latin typeface="Manrope"/>
                <a:ea typeface="Manrope"/>
                <a:cs typeface="Manrope"/>
              </a:rPr>
              <a:t>and learns from</a:t>
            </a:r>
          </a:p>
        </p:txBody>
      </p:sp>
      <p:sp>
        <p:nvSpPr>
          <p:cNvPr id="6" name="">
            <a:extLst xmlns:a="http://schemas.openxmlformats.org/drawingml/2006/main">
              <a:ext uri="{FF2B5EF4-FFF2-40B4-BE49-F238E27FC236}">
                <a16:creationId xmlns:a16="http://schemas.microsoft.com/office/drawing/2014/main" id="{C32733F8-BB10-4846-9AE6-A761D3BD8E99}"/>
              </a:ext>
            </a:extLst>
          </p:cNvPr>
          <p:cNvSpPr>
            <a:spLocks xmlns:a="http://schemas.openxmlformats.org/drawingml/2006/main" noGrp="1"/>
          </p:cNvSpPr>
          <p:nvPr/>
        </p:nvSpPr>
        <p:spPr>
          <a:xfrm xmlns:a="http://schemas.openxmlformats.org/drawingml/2006/main">
            <a:off x="9601200" y="320040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10233D"/>
                </a:solidFill>
                <a:latin typeface="Manrope"/>
                <a:ea typeface="Manrope"/>
                <a:cs typeface="Manrope"/>
              </a:defRPr>
            </a:pPr>
            <a:r>
              <a:rPr sz="4200" b="1">
                <a:solidFill>
                  <a:srgbClr val="10233D"/>
                </a:solidFill>
                <a:latin typeface="Manrope"/>
                <a:ea typeface="Manrope"/>
                <a:cs typeface="Manrope"/>
              </a:rPr>
              <a:t>the result</a:t>
            </a:r>
          </a:p>
        </p:txBody>
      </p:sp>
      <p:sp>
        <p:nvSpPr>
          <p:cNvPr id="7" name="">
            <a:extLst xmlns:a="http://schemas.openxmlformats.org/drawingml/2006/main">
              <a:ext uri="{FF2B5EF4-FFF2-40B4-BE49-F238E27FC236}">
                <a16:creationId xmlns:a16="http://schemas.microsoft.com/office/drawing/2014/main" id="{992A3AE7-93B2-4F69-B1B1-10E1FBA364E2}"/>
              </a:ext>
            </a:extLst>
          </p:cNvPr>
          <p:cNvSpPr>
            <a:spLocks xmlns:a="http://schemas.openxmlformats.org/drawingml/2006/main" noGrp="1"/>
          </p:cNvSpPr>
          <p:nvPr/>
        </p:nvSpPr>
        <p:spPr>
          <a:xfrm xmlns:a="http://schemas.openxmlformats.org/drawingml/2006/main">
            <a:off x="9601200" y="3943350"/>
            <a:ext cx="5143500" cy="3509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800" b="0">
                <a:solidFill>
                  <a:srgbClr val="526174"/>
                </a:solidFill>
                <a:latin typeface="PingFang HK"/>
                <a:ea typeface="PingFang HK"/>
                <a:cs typeface="PingFang HK"/>
              </a:defRPr>
            </a:pPr>
            <a:r>
              <a:rPr sz="1800" b="0">
                <a:solidFill>
                  <a:srgbClr val="526174"/>
                </a:solidFill>
                <a:latin typeface="PingFang HK"/>
                <a:ea typeface="PingFang HK"/>
                <a:cs typeface="PingFang HK"/>
              </a:rPr>
              <a:t>Agent 帶着目標行動，再根據反饋調整</a:t>
            </a:r>
          </a:p>
        </p:txBody>
      </p:sp>
      <p:sp>
        <p:nvSpPr>
          <p:cNvPr id="8" name="">
            <a:extLst xmlns:a="http://schemas.openxmlformats.org/drawingml/2006/main">
              <a:ext uri="{FF2B5EF4-FFF2-40B4-BE49-F238E27FC236}">
                <a16:creationId xmlns:a16="http://schemas.microsoft.com/office/drawing/2014/main" id="{DE33DB9B-7DA8-40BB-ACA8-F8A7B0CF7502}"/>
              </a:ext>
            </a:extLst>
          </p:cNvPr>
          <p:cNvSpPr>
            <a:spLocks xmlns:a="http://schemas.openxmlformats.org/drawingml/2006/main" noGrp="1"/>
          </p:cNvSpPr>
          <p:nvPr/>
        </p:nvSpPr>
        <p:spPr>
          <a:xfrm xmlns:a="http://schemas.openxmlformats.org/drawingml/2006/main">
            <a:off x="9601200" y="5067300"/>
            <a:ext cx="50958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10233D"/>
                </a:solidFill>
                <a:latin typeface="Manrope"/>
                <a:ea typeface="Manrope"/>
                <a:cs typeface="Manrope"/>
              </a:defRPr>
            </a:pPr>
            <a:r>
              <a:rPr sz="2025" b="0">
                <a:solidFill>
                  <a:srgbClr val="10233D"/>
                </a:solidFill>
                <a:latin typeface="Manrope"/>
                <a:ea typeface="Manrope"/>
                <a:cs typeface="Manrope"/>
              </a:rPr>
              <a:t>It uses tools to make progress</a:t>
            </a:r>
          </a:p>
        </p:txBody>
      </p:sp>
      <p:sp>
        <p:nvSpPr>
          <p:cNvPr id="9" name="">
            <a:extLst xmlns:a="http://schemas.openxmlformats.org/drawingml/2006/main">
              <a:ext uri="{FF2B5EF4-FFF2-40B4-BE49-F238E27FC236}">
                <a16:creationId xmlns:a16="http://schemas.microsoft.com/office/drawing/2014/main" id="{CFC20779-0307-4288-AFA5-EBCE5124BA10}"/>
              </a:ext>
            </a:extLst>
          </p:cNvPr>
          <p:cNvSpPr>
            <a:spLocks xmlns:a="http://schemas.openxmlformats.org/drawingml/2006/main" noGrp="1"/>
          </p:cNvSpPr>
          <p:nvPr/>
        </p:nvSpPr>
        <p:spPr>
          <a:xfrm xmlns:a="http://schemas.openxmlformats.org/drawingml/2006/main">
            <a:off x="9601200" y="5436394"/>
            <a:ext cx="5095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526174"/>
                </a:solidFill>
                <a:latin typeface="PingFang HK"/>
                <a:ea typeface="PingFang HK"/>
                <a:cs typeface="PingFang HK"/>
              </a:defRPr>
            </a:pPr>
            <a:r>
              <a:rPr sz="1350" b="0">
                <a:solidFill>
                  <a:srgbClr val="526174"/>
                </a:solidFill>
                <a:latin typeface="PingFang HK"/>
                <a:ea typeface="PingFang HK"/>
                <a:cs typeface="PingFang HK"/>
              </a:rPr>
              <a:t>使用工具推進工作</a:t>
            </a:r>
          </a:p>
        </p:txBody>
      </p:sp>
      <p:sp>
        <p:nvSpPr>
          <p:cNvPr id="10" name="">
            <a:extLst xmlns:a="http://schemas.openxmlformats.org/drawingml/2006/main">
              <a:ext uri="{FF2B5EF4-FFF2-40B4-BE49-F238E27FC236}">
                <a16:creationId xmlns:a16="http://schemas.microsoft.com/office/drawing/2014/main" id="{FBD0C8EE-C746-408D-ADE2-EA9310B9A38A}"/>
              </a:ext>
            </a:extLst>
          </p:cNvPr>
          <p:cNvSpPr>
            <a:spLocks xmlns:a="http://schemas.openxmlformats.org/drawingml/2006/main" noGrp="1"/>
          </p:cNvSpPr>
          <p:nvPr/>
        </p:nvSpPr>
        <p:spPr>
          <a:xfrm xmlns:a="http://schemas.openxmlformats.org/drawingml/2006/main">
            <a:off x="9601200" y="5845969"/>
            <a:ext cx="50958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10233D"/>
                </a:solidFill>
                <a:latin typeface="Manrope"/>
                <a:ea typeface="Manrope"/>
                <a:cs typeface="Manrope"/>
              </a:defRPr>
            </a:pPr>
            <a:r>
              <a:rPr sz="2025" b="0">
                <a:solidFill>
                  <a:srgbClr val="10233D"/>
                </a:solidFill>
                <a:latin typeface="Manrope"/>
                <a:ea typeface="Manrope"/>
                <a:cs typeface="Manrope"/>
              </a:rPr>
              <a:t>Feedback shapes the next step</a:t>
            </a:r>
          </a:p>
        </p:txBody>
      </p:sp>
      <p:sp>
        <p:nvSpPr>
          <p:cNvPr id="11" name="">
            <a:extLst xmlns:a="http://schemas.openxmlformats.org/drawingml/2006/main">
              <a:ext uri="{FF2B5EF4-FFF2-40B4-BE49-F238E27FC236}">
                <a16:creationId xmlns:a16="http://schemas.microsoft.com/office/drawing/2014/main" id="{D09BA995-594E-4DA9-A0A2-6D5FCB6DF949}"/>
              </a:ext>
            </a:extLst>
          </p:cNvPr>
          <p:cNvSpPr>
            <a:spLocks xmlns:a="http://schemas.openxmlformats.org/drawingml/2006/main" noGrp="1"/>
          </p:cNvSpPr>
          <p:nvPr/>
        </p:nvSpPr>
        <p:spPr>
          <a:xfrm xmlns:a="http://schemas.openxmlformats.org/drawingml/2006/main">
            <a:off x="9601200" y="6215063"/>
            <a:ext cx="5095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526174"/>
                </a:solidFill>
                <a:latin typeface="PingFang HK"/>
                <a:ea typeface="PingFang HK"/>
                <a:cs typeface="PingFang HK"/>
              </a:defRPr>
            </a:pPr>
            <a:r>
              <a:rPr sz="1350" b="0">
                <a:solidFill>
                  <a:srgbClr val="526174"/>
                </a:solidFill>
                <a:latin typeface="PingFang HK"/>
                <a:ea typeface="PingFang HK"/>
                <a:cs typeface="PingFang HK"/>
              </a:rPr>
              <a:t>根據結果決定下一步</a:t>
            </a:r>
          </a:p>
        </p:txBody>
      </p:sp>
      <p:sp>
        <p:nvSpPr>
          <p:cNvPr id="12" name="">
            <a:extLst xmlns:a="http://schemas.openxmlformats.org/drawingml/2006/main">
              <a:ext uri="{FF2B5EF4-FFF2-40B4-BE49-F238E27FC236}">
                <a16:creationId xmlns:a16="http://schemas.microsoft.com/office/drawing/2014/main" id="{30B8F1CC-0C67-43F0-B1E0-5A2C2339CF91}"/>
              </a:ext>
            </a:extLst>
          </p:cNvPr>
          <p:cNvSpPr>
            <a:spLocks xmlns:a="http://schemas.openxmlformats.org/drawingml/2006/main" noGrp="1"/>
          </p:cNvSpPr>
          <p:nvPr/>
        </p:nvSpPr>
        <p:spPr>
          <a:xfrm xmlns:a="http://schemas.openxmlformats.org/drawingml/2006/main">
            <a:off x="9601200" y="7305675"/>
            <a:ext cx="507682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E64F2A"/>
                </a:solidFill>
                <a:latin typeface="Manrope"/>
                <a:ea typeface="Manrope"/>
                <a:cs typeface="Manrope"/>
              </a:defRPr>
            </a:pPr>
            <a:r>
              <a:rPr sz="1500" b="1">
                <a:solidFill>
                  <a:srgbClr val="E64F2A"/>
                </a:solidFill>
                <a:latin typeface="Manrope"/>
                <a:ea typeface="Manrope"/>
                <a:cs typeface="Manrope"/>
              </a:rPr>
              <a:t>The harness gives it a place to work</a:t>
            </a:r>
          </a:p>
        </p:txBody>
      </p:sp>
      <p:sp>
        <p:nvSpPr>
          <p:cNvPr id="13" name="">
            <a:extLst xmlns:a="http://schemas.openxmlformats.org/drawingml/2006/main">
              <a:ext uri="{FF2B5EF4-FFF2-40B4-BE49-F238E27FC236}">
                <a16:creationId xmlns:a16="http://schemas.microsoft.com/office/drawing/2014/main" id="{94F7B913-A83D-4ADD-B4C2-4F9CF23F328A}"/>
              </a:ext>
            </a:extLst>
          </p:cNvPr>
          <p:cNvSpPr>
            <a:spLocks xmlns:a="http://schemas.openxmlformats.org/drawingml/2006/main" noGrp="1"/>
          </p:cNvSpPr>
          <p:nvPr/>
        </p:nvSpPr>
        <p:spPr>
          <a:xfrm xmlns:a="http://schemas.openxmlformats.org/drawingml/2006/main">
            <a:off x="9601200" y="7572375"/>
            <a:ext cx="5067300" cy="21621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526174"/>
                </a:solidFill>
                <a:latin typeface="PingFang HK"/>
                <a:ea typeface="PingFang HK"/>
                <a:cs typeface="PingFang HK"/>
              </a:defRPr>
            </a:pPr>
            <a:r>
              <a:rPr sz="1200" b="0">
                <a:solidFill>
                  <a:srgbClr val="526174"/>
                </a:solidFill>
                <a:latin typeface="PingFang HK"/>
                <a:ea typeface="PingFang HK"/>
                <a:cs typeface="PingFang HK"/>
              </a:rPr>
              <a:t>Harness 是配套的執行環境</a:t>
            </a:r>
          </a:p>
        </p:txBody>
      </p:sp>
      <p:sp>
        <p:nvSpPr>
          <p:cNvPr id="14" name="">
            <a:extLst xmlns:a="http://schemas.openxmlformats.org/drawingml/2006/main">
              <a:ext uri="{FF2B5EF4-FFF2-40B4-BE49-F238E27FC236}">
                <a16:creationId xmlns:a16="http://schemas.microsoft.com/office/drawing/2014/main" id="{58E7F71B-F9F7-4349-A6B5-B80668820FFE}"/>
              </a:ext>
            </a:extLst>
          </p:cNvPr>
          <p:cNvSpPr>
            <a:spLocks xmlns:a="http://schemas.openxmlformats.org/drawingml/2006/main" noGrp="1"/>
          </p:cNvSpPr>
          <p:nvPr/>
        </p:nvSpPr>
        <p:spPr>
          <a:xfrm xmlns:a="http://schemas.openxmlformats.org/drawingml/2006/main">
            <a:off x="609600" y="1257300"/>
            <a:ext cx="8439150" cy="3286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950" b="0">
                <a:solidFill>
                  <a:srgbClr val="526174"/>
                </a:solidFill>
                <a:latin typeface="Manrope"/>
                <a:ea typeface="Manrope"/>
                <a:cs typeface="Manrope"/>
              </a:defRPr>
            </a:pPr>
            <a:r>
              <a:rPr sz="1950" b="0">
                <a:solidFill>
                  <a:srgbClr val="526174"/>
                </a:solidFill>
                <a:latin typeface="Manrope"/>
                <a:ea typeface="Manrope"/>
                <a:cs typeface="Manrope"/>
              </a:rPr>
              <a:t>The action and feedback loop</a:t>
            </a:r>
          </a:p>
        </p:txBody>
      </p:sp>
      <p:sp>
        <p:nvSpPr>
          <p:cNvPr id="15" name="">
            <a:extLst xmlns:a="http://schemas.openxmlformats.org/drawingml/2006/main">
              <a:ext uri="{FF2B5EF4-FFF2-40B4-BE49-F238E27FC236}">
                <a16:creationId xmlns:a16="http://schemas.microsoft.com/office/drawing/2014/main" id="{A4E2F7C8-FC38-4804-91DA-0D4810D2D36D}"/>
              </a:ext>
            </a:extLst>
          </p:cNvPr>
          <p:cNvSpPr>
            <a:spLocks xmlns:a="http://schemas.openxmlformats.org/drawingml/2006/main" noGrp="1"/>
          </p:cNvSpPr>
          <p:nvPr/>
        </p:nvSpPr>
        <p:spPr>
          <a:xfrm xmlns:a="http://schemas.openxmlformats.org/drawingml/2006/main">
            <a:off x="619125" y="1624013"/>
            <a:ext cx="8382000" cy="2452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75" b="0">
                <a:solidFill>
                  <a:srgbClr val="526174"/>
                </a:solidFill>
                <a:latin typeface="PingFang HK"/>
                <a:ea typeface="PingFang HK"/>
                <a:cs typeface="PingFang HK"/>
              </a:defRPr>
            </a:pPr>
            <a:r>
              <a:rPr sz="1275" b="0">
                <a:solidFill>
                  <a:srgbClr val="526174"/>
                </a:solidFill>
                <a:latin typeface="PingFang HK"/>
                <a:ea typeface="PingFang HK"/>
                <a:cs typeface="PingFang HK"/>
              </a:rPr>
              <a:t>Anthropic · Agent 的行動、反饋與停止循環</a:t>
            </a:r>
          </a:p>
        </p:txBody>
      </p:sp>
      <p:pic>
        <p:nvPicPr>
          <p:cNvPr id="34" name=""/>
          <p:cNvPicPr>
            <a:picLocks xmlns:a="http://schemas.openxmlformats.org/drawingml/2006/main" noChangeAspect="1"/>
          </p:cNvPicPr>
          <p:nvPr/>
        </p:nvPicPr>
        <p:blipFill>
          <a:blip xmlns:r="http://schemas.openxmlformats.org/officeDocument/2006/relationships" xmlns:a="http://schemas.openxmlformats.org/drawingml/2006/main" r:embed="Ra3dd89f32cf04651"/>
          <a:srcRect xmlns:a="http://schemas.openxmlformats.org/drawingml/2006/main" l="15805" t="0" r="15805" b="0"/>
          <a:stretch xmlns:a="http://schemas.openxmlformats.org/drawingml/2006/main">
            <a:fillRect l="0" t="0" r="0" b="0"/>
          </a:stretch>
        </p:blipFill>
        <p:spPr>
          <a:xfrm xmlns:a="http://schemas.openxmlformats.org/drawingml/2006/main">
            <a:off x="495300" y="2152650"/>
            <a:ext cx="8477250" cy="5162550"/>
          </a:xfrm>
          <a:prstGeom xmlns:a="http://schemas.openxmlformats.org/drawingml/2006/main" prst="rect">
            <a:avLst/>
          </a:prstGeom>
        </p:spPr>
      </p:pic>
      <p:sp>
        <p:nvSpPr>
          <p:cNvPr id="17" name="">
            <a:extLst xmlns:a="http://schemas.openxmlformats.org/drawingml/2006/main">
              <a:ext uri="{FF2B5EF4-FFF2-40B4-BE49-F238E27FC236}">
                <a16:creationId xmlns:a16="http://schemas.microsoft.com/office/drawing/2014/main" id="{B1BE93C7-ADF8-49A1-BCAD-96896C71D613}"/>
              </a:ext>
            </a:extLst>
          </p:cNvPr>
          <p:cNvSpPr>
            <a:spLocks xmlns:a="http://schemas.openxmlformats.org/drawingml/2006/main" noGrp="1"/>
          </p:cNvSpPr>
          <p:nvPr/>
        </p:nvSpPr>
        <p:spPr>
          <a:xfrm xmlns:a="http://schemas.openxmlformats.org/drawingml/2006/main">
            <a:off x="495300" y="8010525"/>
            <a:ext cx="13001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526174"/>
                </a:solidFill>
                <a:latin typeface="Manrope"/>
                <a:ea typeface="Manrope"/>
                <a:cs typeface="Manrope"/>
              </a:defRPr>
            </a:pPr>
            <a:r>
              <a:rPr sz="1200" b="0">
                <a:solidFill>
                  <a:srgbClr val="526174"/>
                </a:solidFill>
                <a:latin typeface="Manrope"/>
                <a:ea typeface="Manrope"/>
                <a:cs typeface="Manrope"/>
              </a:rPr>
              <a:t>Anthropic / Building effective agents / December 19, 2024</a:t>
            </a:r>
          </a:p>
        </p:txBody>
      </p:sp>
      <p:sp>
        <p:nvSpPr>
          <p:cNvPr id="18" name="">
            <a:extLst xmlns:a="http://schemas.openxmlformats.org/drawingml/2006/main">
              <a:ext uri="{FF2B5EF4-FFF2-40B4-BE49-F238E27FC236}">
                <a16:creationId xmlns:a16="http://schemas.microsoft.com/office/drawing/2014/main" id="{801C71B9-4FE9-4CBC-A928-3637B5318D6F}"/>
              </a:ext>
            </a:extLst>
          </p:cNvPr>
          <p:cNvSpPr>
            <a:spLocks xmlns:a="http://schemas.openxmlformats.org/drawingml/2006/main" noGrp="1"/>
          </p:cNvSpPr>
          <p:nvPr/>
        </p:nvSpPr>
        <p:spPr>
          <a:xfrm xmlns:a="http://schemas.openxmlformats.org/drawingml/2006/main">
            <a:off x="13668375" y="8001000"/>
            <a:ext cx="10953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defRPr sz="1350" b="1">
                <a:solidFill>
                  <a:srgbClr val="526174"/>
                </a:solidFill>
                <a:latin typeface="Manrope"/>
                <a:ea typeface="Manrope"/>
                <a:cs typeface="Manrope"/>
              </a:defRPr>
            </a:pPr>
            <a:r>
              <a:rPr sz="1350" b="1">
                <a:solidFill>
                  <a:srgbClr val="526174"/>
                </a:solidFill>
                <a:latin typeface="Manrope"/>
                <a:ea typeface="Manrope"/>
                <a:cs typeface="Manrope"/>
              </a:rPr>
              <a:t>9 / 27</a:t>
            </a:r>
          </a:p>
        </p:txBody>
      </p:sp>
    </p:spTree>
    <p:extLst>
      <p:ext uri="{BB962C8B-B14F-4D97-AF65-F5344CB8AC3E}">
        <p14:creationId xmlns:p14="http://schemas.microsoft.com/office/powerpoint/2010/main" val="684792442"/>
      </p:ext>
    </p:extLst>
  </p:cSld>
</p:sld>
</file>

<file path=ppt/slides/slide10.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65" name="">
            <a:extLst xmlns:a="http://schemas.openxmlformats.org/drawingml/2006/main">
              <a:ext uri="{FF2B5EF4-FFF2-40B4-BE49-F238E27FC236}">
                <a16:creationId xmlns:a16="http://schemas.microsoft.com/office/drawing/2014/main" id="{111DEA84-8101-4EF6-86ED-883B0F01B365}"/>
              </a:ext>
            </a:extLst>
          </p:cNvPr>
          <p:cNvSpPr>
            <a:spLocks xmlns:a="http://schemas.openxmlformats.org/drawingml/2006/main" noGrp="1"/>
          </p:cNvSpPr>
          <p:nvPr/>
        </p:nvSpPr>
        <p:spPr>
          <a:xfrm xmlns:a="http://schemas.openxmlformats.org/drawingml/2006/main">
            <a:off x="495300" y="381000"/>
            <a:ext cx="1381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E64F2A"/>
                </a:solidFill>
                <a:latin typeface="Manrope"/>
                <a:ea typeface="Manrope"/>
                <a:cs typeface="Manrope"/>
              </a:defRPr>
            </a:pPr>
            <a:r>
              <a:rPr sz="1500" b="1">
                <a:solidFill>
                  <a:srgbClr val="E64F2A"/>
                </a:solidFill>
                <a:latin typeface="Manrope"/>
                <a:ea typeface="Manrope"/>
                <a:cs typeface="Manrope"/>
              </a:rPr>
              <a:t>TOP AI TRENDS / THE AGENT LANDSCAPE</a:t>
            </a:r>
          </a:p>
        </p:txBody>
      </p:sp>
      <p:sp>
        <p:nvSpPr>
          <p:cNvPr id="2" name="">
            <a:extLst xmlns:a="http://schemas.openxmlformats.org/drawingml/2006/main">
              <a:ext uri="{FF2B5EF4-FFF2-40B4-BE49-F238E27FC236}">
                <a16:creationId xmlns:a16="http://schemas.microsoft.com/office/drawing/2014/main" id="{85420A7C-041C-40B8-8CB8-5A430808EE77}"/>
              </a:ext>
            </a:extLst>
          </p:cNvPr>
          <p:cNvSpPr>
            <a:spLocks xmlns:a="http://schemas.openxmlformats.org/drawingml/2006/main" noGrp="1"/>
          </p:cNvSpPr>
          <p:nvPr/>
        </p:nvSpPr>
        <p:spPr>
          <a:xfrm xmlns:a="http://schemas.openxmlformats.org/drawingml/2006/main">
            <a:off x="495300" y="914400"/>
            <a:ext cx="14249400" cy="19050"/>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B9BEFCCC-0644-4086-AB5A-E0677094999E}"/>
              </a:ext>
            </a:extLst>
          </p:cNvPr>
          <p:cNvSpPr>
            <a:spLocks xmlns:a="http://schemas.openxmlformats.org/drawingml/2006/main" noGrp="1"/>
          </p:cNvSpPr>
          <p:nvPr/>
        </p:nvSpPr>
        <p:spPr>
          <a:xfrm xmlns:a="http://schemas.openxmlformats.org/drawingml/2006/main">
            <a:off x="9201150" y="1428750"/>
            <a:ext cx="28575" cy="6038850"/>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DEC6BE71-B7FE-4E6E-9297-D58A9FD2593A}"/>
              </a:ext>
            </a:extLst>
          </p:cNvPr>
          <p:cNvSpPr>
            <a:spLocks xmlns:a="http://schemas.openxmlformats.org/drawingml/2006/main" noGrp="1"/>
          </p:cNvSpPr>
          <p:nvPr/>
        </p:nvSpPr>
        <p:spPr>
          <a:xfrm xmlns:a="http://schemas.openxmlformats.org/drawingml/2006/main">
            <a:off x="9601200" y="186690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10233D"/>
                </a:solidFill>
                <a:latin typeface="Manrope"/>
                <a:ea typeface="Manrope"/>
                <a:cs typeface="Manrope"/>
              </a:defRPr>
            </a:pPr>
            <a:r>
              <a:rPr sz="4200" b="1">
                <a:solidFill>
                  <a:srgbClr val="10233D"/>
                </a:solidFill>
                <a:latin typeface="Manrope"/>
                <a:ea typeface="Manrope"/>
                <a:cs typeface="Manrope"/>
              </a:rPr>
              <a:t>Agents now span</a:t>
            </a:r>
          </a:p>
        </p:txBody>
      </p:sp>
      <p:sp>
        <p:nvSpPr>
          <p:cNvPr id="5" name="">
            <a:extLst xmlns:a="http://schemas.openxmlformats.org/drawingml/2006/main">
              <a:ext uri="{FF2B5EF4-FFF2-40B4-BE49-F238E27FC236}">
                <a16:creationId xmlns:a16="http://schemas.microsoft.com/office/drawing/2014/main" id="{CF4B38EC-92BF-4EF4-AF57-5067F8440A74}"/>
              </a:ext>
            </a:extLst>
          </p:cNvPr>
          <p:cNvSpPr>
            <a:spLocks xmlns:a="http://schemas.openxmlformats.org/drawingml/2006/main" noGrp="1"/>
          </p:cNvSpPr>
          <p:nvPr/>
        </p:nvSpPr>
        <p:spPr>
          <a:xfrm xmlns:a="http://schemas.openxmlformats.org/drawingml/2006/main">
            <a:off x="9601200" y="253365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10233D"/>
                </a:solidFill>
                <a:latin typeface="Manrope"/>
                <a:ea typeface="Manrope"/>
                <a:cs typeface="Manrope"/>
              </a:defRPr>
            </a:pPr>
            <a:r>
              <a:rPr sz="4200" b="1">
                <a:solidFill>
                  <a:srgbClr val="10233D"/>
                </a:solidFill>
                <a:latin typeface="Manrope"/>
                <a:ea typeface="Manrope"/>
                <a:cs typeface="Manrope"/>
              </a:rPr>
              <a:t>more of our work</a:t>
            </a:r>
          </a:p>
        </p:txBody>
      </p:sp>
      <p:sp>
        <p:nvSpPr>
          <p:cNvPr id="6" name="">
            <a:extLst xmlns:a="http://schemas.openxmlformats.org/drawingml/2006/main">
              <a:ext uri="{FF2B5EF4-FFF2-40B4-BE49-F238E27FC236}">
                <a16:creationId xmlns:a16="http://schemas.microsoft.com/office/drawing/2014/main" id="{37B6FE62-879E-4729-AF66-368815E4CC7B}"/>
              </a:ext>
            </a:extLst>
          </p:cNvPr>
          <p:cNvSpPr>
            <a:spLocks xmlns:a="http://schemas.openxmlformats.org/drawingml/2006/main" noGrp="1"/>
          </p:cNvSpPr>
          <p:nvPr/>
        </p:nvSpPr>
        <p:spPr>
          <a:xfrm xmlns:a="http://schemas.openxmlformats.org/drawingml/2006/main">
            <a:off x="9601200" y="3276600"/>
            <a:ext cx="5143500" cy="3509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800" b="0">
                <a:solidFill>
                  <a:srgbClr val="526174"/>
                </a:solidFill>
                <a:latin typeface="PingFang HK"/>
                <a:ea typeface="PingFang HK"/>
                <a:cs typeface="PingFang HK"/>
              </a:defRPr>
            </a:pPr>
            <a:r>
              <a:rPr sz="1800" b="0">
                <a:solidFill>
                  <a:srgbClr val="526174"/>
                </a:solidFill>
                <a:latin typeface="PingFang HK"/>
                <a:ea typeface="PingFang HK"/>
                <a:cs typeface="PingFang HK"/>
              </a:rPr>
              <a:t>Agent 正在覆蓋更多種工作</a:t>
            </a:r>
          </a:p>
        </p:txBody>
      </p:sp>
      <p:sp>
        <p:nvSpPr>
          <p:cNvPr id="7" name="">
            <a:extLst xmlns:a="http://schemas.openxmlformats.org/drawingml/2006/main">
              <a:ext uri="{FF2B5EF4-FFF2-40B4-BE49-F238E27FC236}">
                <a16:creationId xmlns:a16="http://schemas.microsoft.com/office/drawing/2014/main" id="{CA58E581-D044-4C35-B967-A9E80EF9446D}"/>
              </a:ext>
            </a:extLst>
          </p:cNvPr>
          <p:cNvSpPr>
            <a:spLocks xmlns:a="http://schemas.openxmlformats.org/drawingml/2006/main" noGrp="1"/>
          </p:cNvSpPr>
          <p:nvPr/>
        </p:nvSpPr>
        <p:spPr>
          <a:xfrm xmlns:a="http://schemas.openxmlformats.org/drawingml/2006/main">
            <a:off x="9601200" y="5067300"/>
            <a:ext cx="50958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10233D"/>
                </a:solidFill>
                <a:latin typeface="Manrope"/>
                <a:ea typeface="Manrope"/>
                <a:cs typeface="Manrope"/>
              </a:defRPr>
            </a:pPr>
            <a:r>
              <a:rPr sz="2025" b="0">
                <a:solidFill>
                  <a:srgbClr val="10233D"/>
                </a:solidFill>
                <a:latin typeface="Manrope"/>
                <a:ea typeface="Manrope"/>
                <a:cs typeface="Manrope"/>
              </a:rPr>
              <a:t>From coding to office tasks</a:t>
            </a:r>
          </a:p>
        </p:txBody>
      </p:sp>
      <p:sp>
        <p:nvSpPr>
          <p:cNvPr id="8" name="">
            <a:extLst xmlns:a="http://schemas.openxmlformats.org/drawingml/2006/main">
              <a:ext uri="{FF2B5EF4-FFF2-40B4-BE49-F238E27FC236}">
                <a16:creationId xmlns:a16="http://schemas.microsoft.com/office/drawing/2014/main" id="{53066F85-5163-410D-B7AB-F798001CABE2}"/>
              </a:ext>
            </a:extLst>
          </p:cNvPr>
          <p:cNvSpPr>
            <a:spLocks xmlns:a="http://schemas.openxmlformats.org/drawingml/2006/main" noGrp="1"/>
          </p:cNvSpPr>
          <p:nvPr/>
        </p:nvSpPr>
        <p:spPr>
          <a:xfrm xmlns:a="http://schemas.openxmlformats.org/drawingml/2006/main">
            <a:off x="9601200" y="5436394"/>
            <a:ext cx="5095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526174"/>
                </a:solidFill>
                <a:latin typeface="PingFang HK"/>
                <a:ea typeface="PingFang HK"/>
                <a:cs typeface="PingFang HK"/>
              </a:defRPr>
            </a:pPr>
            <a:r>
              <a:rPr sz="1350" b="0">
                <a:solidFill>
                  <a:srgbClr val="526174"/>
                </a:solidFill>
                <a:latin typeface="PingFang HK"/>
                <a:ea typeface="PingFang HK"/>
                <a:cs typeface="PingFang HK"/>
              </a:rPr>
              <a:t>從編程走向辦公任務</a:t>
            </a:r>
          </a:p>
        </p:txBody>
      </p:sp>
      <p:sp>
        <p:nvSpPr>
          <p:cNvPr id="9" name="">
            <a:extLst xmlns:a="http://schemas.openxmlformats.org/drawingml/2006/main">
              <a:ext uri="{FF2B5EF4-FFF2-40B4-BE49-F238E27FC236}">
                <a16:creationId xmlns:a16="http://schemas.microsoft.com/office/drawing/2014/main" id="{007670CB-1CE7-42C6-BFD3-D1A6CCDD9FA5}"/>
              </a:ext>
            </a:extLst>
          </p:cNvPr>
          <p:cNvSpPr>
            <a:spLocks xmlns:a="http://schemas.openxmlformats.org/drawingml/2006/main" noGrp="1"/>
          </p:cNvSpPr>
          <p:nvPr/>
        </p:nvSpPr>
        <p:spPr>
          <a:xfrm xmlns:a="http://schemas.openxmlformats.org/drawingml/2006/main">
            <a:off x="9601200" y="5845969"/>
            <a:ext cx="50958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10233D"/>
                </a:solidFill>
                <a:latin typeface="Manrope"/>
                <a:ea typeface="Manrope"/>
                <a:cs typeface="Manrope"/>
              </a:defRPr>
            </a:pPr>
            <a:r>
              <a:rPr sz="2025" b="0">
                <a:solidFill>
                  <a:srgbClr val="10233D"/>
                </a:solidFill>
                <a:latin typeface="Manrope"/>
                <a:ea typeface="Manrope"/>
                <a:cs typeface="Manrope"/>
              </a:rPr>
              <a:t>From one task to ongoing work</a:t>
            </a:r>
          </a:p>
        </p:txBody>
      </p:sp>
      <p:sp>
        <p:nvSpPr>
          <p:cNvPr id="10" name="">
            <a:extLst xmlns:a="http://schemas.openxmlformats.org/drawingml/2006/main">
              <a:ext uri="{FF2B5EF4-FFF2-40B4-BE49-F238E27FC236}">
                <a16:creationId xmlns:a16="http://schemas.microsoft.com/office/drawing/2014/main" id="{22AFB156-450F-49DD-96F2-236BD83714F2}"/>
              </a:ext>
            </a:extLst>
          </p:cNvPr>
          <p:cNvSpPr>
            <a:spLocks xmlns:a="http://schemas.openxmlformats.org/drawingml/2006/main" noGrp="1"/>
          </p:cNvSpPr>
          <p:nvPr/>
        </p:nvSpPr>
        <p:spPr>
          <a:xfrm xmlns:a="http://schemas.openxmlformats.org/drawingml/2006/main">
            <a:off x="9601200" y="6215063"/>
            <a:ext cx="5095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526174"/>
                </a:solidFill>
                <a:latin typeface="PingFang HK"/>
                <a:ea typeface="PingFang HK"/>
                <a:cs typeface="PingFang HK"/>
              </a:defRPr>
            </a:pPr>
            <a:r>
              <a:rPr sz="1350" b="0">
                <a:solidFill>
                  <a:srgbClr val="526174"/>
                </a:solidFill>
                <a:latin typeface="PingFang HK"/>
                <a:ea typeface="PingFang HK"/>
                <a:cs typeface="PingFang HK"/>
              </a:rPr>
              <a:t>從一次交付走向持續協作</a:t>
            </a:r>
          </a:p>
        </p:txBody>
      </p:sp>
      <p:sp>
        <p:nvSpPr>
          <p:cNvPr id="11" name="">
            <a:extLst xmlns:a="http://schemas.openxmlformats.org/drawingml/2006/main">
              <a:ext uri="{FF2B5EF4-FFF2-40B4-BE49-F238E27FC236}">
                <a16:creationId xmlns:a16="http://schemas.microsoft.com/office/drawing/2014/main" id="{84537B97-1F42-4188-9651-1D7624E7C629}"/>
              </a:ext>
            </a:extLst>
          </p:cNvPr>
          <p:cNvSpPr>
            <a:spLocks xmlns:a="http://schemas.openxmlformats.org/drawingml/2006/main" noGrp="1"/>
          </p:cNvSpPr>
          <p:nvPr/>
        </p:nvSpPr>
        <p:spPr>
          <a:xfrm xmlns:a="http://schemas.openxmlformats.org/drawingml/2006/main">
            <a:off x="9601200" y="7305675"/>
            <a:ext cx="507682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E64F2A"/>
                </a:solidFill>
                <a:latin typeface="Manrope"/>
                <a:ea typeface="Manrope"/>
                <a:cs typeface="Manrope"/>
              </a:defRPr>
            </a:pPr>
            <a:r>
              <a:rPr sz="1500" b="1">
                <a:solidFill>
                  <a:srgbClr val="E64F2A"/>
                </a:solidFill>
                <a:latin typeface="Manrope"/>
                <a:ea typeface="Manrope"/>
                <a:cs typeface="Manrope"/>
              </a:rPr>
              <a:t>Choose by task. The categories overlap.</a:t>
            </a:r>
          </a:p>
        </p:txBody>
      </p:sp>
      <p:sp>
        <p:nvSpPr>
          <p:cNvPr id="12" name="">
            <a:extLst xmlns:a="http://schemas.openxmlformats.org/drawingml/2006/main">
              <a:ext uri="{FF2B5EF4-FFF2-40B4-BE49-F238E27FC236}">
                <a16:creationId xmlns:a16="http://schemas.microsoft.com/office/drawing/2014/main" id="{5CC4F0D4-0F47-468E-8727-960FD0A51A1E}"/>
              </a:ext>
            </a:extLst>
          </p:cNvPr>
          <p:cNvSpPr>
            <a:spLocks xmlns:a="http://schemas.openxmlformats.org/drawingml/2006/main" noGrp="1"/>
          </p:cNvSpPr>
          <p:nvPr/>
        </p:nvSpPr>
        <p:spPr>
          <a:xfrm xmlns:a="http://schemas.openxmlformats.org/drawingml/2006/main">
            <a:off x="9601200" y="7572375"/>
            <a:ext cx="5067300" cy="21621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526174"/>
                </a:solidFill>
                <a:latin typeface="PingFang HK"/>
                <a:ea typeface="PingFang HK"/>
                <a:cs typeface="PingFang HK"/>
              </a:defRPr>
            </a:pPr>
            <a:r>
              <a:rPr sz="1200" b="0">
                <a:solidFill>
                  <a:srgbClr val="526174"/>
                </a:solidFill>
                <a:latin typeface="PingFang HK"/>
                <a:ea typeface="PingFang HK"/>
                <a:cs typeface="PingFang HK"/>
              </a:rPr>
              <a:t>先選工作，再選入口；各類能力正在融合。</a:t>
            </a:r>
          </a:p>
        </p:txBody>
      </p:sp>
      <p:sp>
        <p:nvSpPr>
          <p:cNvPr id="13" name="">
            <a:extLst xmlns:a="http://schemas.openxmlformats.org/drawingml/2006/main">
              <a:ext uri="{FF2B5EF4-FFF2-40B4-BE49-F238E27FC236}">
                <a16:creationId xmlns:a16="http://schemas.microsoft.com/office/drawing/2014/main" id="{730917C7-BB89-4475-B552-8B2DA5C633D2}"/>
              </a:ext>
            </a:extLst>
          </p:cNvPr>
          <p:cNvSpPr>
            <a:spLocks xmlns:a="http://schemas.openxmlformats.org/drawingml/2006/main" noGrp="1"/>
          </p:cNvSpPr>
          <p:nvPr/>
        </p:nvSpPr>
        <p:spPr>
          <a:xfrm xmlns:a="http://schemas.openxmlformats.org/drawingml/2006/main">
            <a:off x="495300" y="8010525"/>
            <a:ext cx="13001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526174"/>
                </a:solidFill>
                <a:latin typeface="Manrope"/>
                <a:ea typeface="Manrope"/>
                <a:cs typeface="Manrope"/>
              </a:defRPr>
            </a:pPr>
            <a:r>
              <a:rPr sz="1200" b="0">
                <a:solidFill>
                  <a:srgbClr val="526174"/>
                </a:solidFill>
                <a:latin typeface="Manrope"/>
                <a:ea typeface="Manrope"/>
                <a:cs typeface="Manrope"/>
              </a:rPr>
              <a:t>Bruce Huang / Task-based map from official product pages / Checked September 13, 2026</a:t>
            </a:r>
          </a:p>
        </p:txBody>
      </p:sp>
      <p:sp>
        <p:nvSpPr>
          <p:cNvPr id="14" name="">
            <a:extLst xmlns:a="http://schemas.openxmlformats.org/drawingml/2006/main">
              <a:ext uri="{FF2B5EF4-FFF2-40B4-BE49-F238E27FC236}">
                <a16:creationId xmlns:a16="http://schemas.microsoft.com/office/drawing/2014/main" id="{1ED7903A-D685-499E-9344-0A885B4644BA}"/>
              </a:ext>
            </a:extLst>
          </p:cNvPr>
          <p:cNvSpPr>
            <a:spLocks xmlns:a="http://schemas.openxmlformats.org/drawingml/2006/main" noGrp="1"/>
          </p:cNvSpPr>
          <p:nvPr/>
        </p:nvSpPr>
        <p:spPr>
          <a:xfrm xmlns:a="http://schemas.openxmlformats.org/drawingml/2006/main">
            <a:off x="13668375" y="8001000"/>
            <a:ext cx="10953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defRPr sz="1350" b="1">
                <a:solidFill>
                  <a:srgbClr val="526174"/>
                </a:solidFill>
                <a:latin typeface="Manrope"/>
                <a:ea typeface="Manrope"/>
                <a:cs typeface="Manrope"/>
              </a:defRPr>
            </a:pPr>
            <a:r>
              <a:rPr sz="1350" b="1">
                <a:solidFill>
                  <a:srgbClr val="526174"/>
                </a:solidFill>
                <a:latin typeface="Manrope"/>
                <a:ea typeface="Manrope"/>
                <a:cs typeface="Manrope"/>
              </a:rPr>
              <a:t>10 / 27</a:t>
            </a:r>
          </a:p>
        </p:txBody>
      </p:sp>
      <p:sp>
        <p:nvSpPr>
          <p:cNvPr id="15" name="">
            <a:extLst xmlns:a="http://schemas.openxmlformats.org/drawingml/2006/main">
              <a:ext uri="{FF2B5EF4-FFF2-40B4-BE49-F238E27FC236}">
                <a16:creationId xmlns:a16="http://schemas.microsoft.com/office/drawing/2014/main" id="{FAE01251-9EAD-4838-8366-563922400396}"/>
              </a:ext>
            </a:extLst>
          </p:cNvPr>
          <p:cNvSpPr>
            <a:spLocks xmlns:a="http://schemas.openxmlformats.org/drawingml/2006/main" noGrp="1"/>
          </p:cNvSpPr>
          <p:nvPr/>
        </p:nvSpPr>
        <p:spPr>
          <a:xfrm xmlns:a="http://schemas.openxmlformats.org/drawingml/2006/main">
            <a:off x="704850" y="1190625"/>
            <a:ext cx="82867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400" b="1">
                <a:solidFill>
                  <a:srgbClr val="0B756A"/>
                </a:solidFill>
                <a:latin typeface="Manrope"/>
                <a:ea typeface="Manrope"/>
                <a:cs typeface="Manrope"/>
              </a:defRPr>
            </a:pPr>
            <a:r>
              <a:rPr sz="2400" b="1">
                <a:solidFill>
                  <a:srgbClr val="0B756A"/>
                </a:solidFill>
                <a:latin typeface="Manrope"/>
                <a:ea typeface="Manrope"/>
                <a:cs typeface="Manrope"/>
              </a:rPr>
              <a:t>Choose by the work you need done</a:t>
            </a:r>
          </a:p>
        </p:txBody>
      </p:sp>
      <p:sp>
        <p:nvSpPr>
          <p:cNvPr id="16" name="">
            <a:extLst xmlns:a="http://schemas.openxmlformats.org/drawingml/2006/main">
              <a:ext uri="{FF2B5EF4-FFF2-40B4-BE49-F238E27FC236}">
                <a16:creationId xmlns:a16="http://schemas.microsoft.com/office/drawing/2014/main" id="{67F6E54B-8993-4CE4-934C-AB85F5CF03CE}"/>
              </a:ext>
            </a:extLst>
          </p:cNvPr>
          <p:cNvSpPr>
            <a:spLocks xmlns:a="http://schemas.openxmlformats.org/drawingml/2006/main" noGrp="1"/>
          </p:cNvSpPr>
          <p:nvPr/>
        </p:nvSpPr>
        <p:spPr>
          <a:xfrm xmlns:a="http://schemas.openxmlformats.org/drawingml/2006/main">
            <a:off x="704850" y="1685925"/>
            <a:ext cx="8286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0">
                <a:solidFill>
                  <a:srgbClr val="526174"/>
                </a:solidFill>
                <a:latin typeface="PingFang HK"/>
                <a:ea typeface="PingFang HK"/>
                <a:cs typeface="PingFang HK"/>
              </a:defRPr>
            </a:pPr>
            <a:r>
              <a:rPr sz="1500" b="0">
                <a:solidFill>
                  <a:srgbClr val="526174"/>
                </a:solidFill>
                <a:latin typeface="PingFang HK"/>
                <a:ea typeface="PingFang HK"/>
                <a:cs typeface="PingFang HK"/>
              </a:rPr>
              <a:t>按工作入口選擇；產品能力會重疊</a:t>
            </a:r>
          </a:p>
        </p:txBody>
      </p:sp>
      <p:sp>
        <p:nvSpPr>
          <p:cNvPr id="17" name="">
            <a:extLst xmlns:a="http://schemas.openxmlformats.org/drawingml/2006/main">
              <a:ext uri="{FF2B5EF4-FFF2-40B4-BE49-F238E27FC236}">
                <a16:creationId xmlns:a16="http://schemas.microsoft.com/office/drawing/2014/main" id="{1781BCE8-7419-4123-9F86-764B7CF8719F}"/>
              </a:ext>
            </a:extLst>
          </p:cNvPr>
          <p:cNvSpPr>
            <a:spLocks xmlns:a="http://schemas.openxmlformats.org/drawingml/2006/main" noGrp="1"/>
          </p:cNvSpPr>
          <p:nvPr/>
        </p:nvSpPr>
        <p:spPr>
          <a:xfrm xmlns:a="http://schemas.openxmlformats.org/drawingml/2006/main">
            <a:off x="4772025" y="2143125"/>
            <a:ext cx="19050" cy="5553075"/>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21011126-94CF-45AF-9A78-DBF09EE99970}"/>
              </a:ext>
            </a:extLst>
          </p:cNvPr>
          <p:cNvSpPr>
            <a:spLocks xmlns:a="http://schemas.openxmlformats.org/drawingml/2006/main" noGrp="1"/>
          </p:cNvSpPr>
          <p:nvPr/>
        </p:nvSpPr>
        <p:spPr>
          <a:xfrm xmlns:a="http://schemas.openxmlformats.org/drawingml/2006/main">
            <a:off x="704850" y="4933950"/>
            <a:ext cx="8267700" cy="19050"/>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20B87D7D-0BE3-4966-A458-73A69BF4020A}"/>
              </a:ext>
            </a:extLst>
          </p:cNvPr>
          <p:cNvSpPr>
            <a:spLocks xmlns:a="http://schemas.openxmlformats.org/drawingml/2006/main" noGrp="1"/>
          </p:cNvSpPr>
          <p:nvPr/>
        </p:nvSpPr>
        <p:spPr>
          <a:xfrm xmlns:a="http://schemas.openxmlformats.org/drawingml/2006/main">
            <a:off x="723900" y="2152650"/>
            <a:ext cx="39528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250" b="1">
                <a:solidFill>
                  <a:srgbClr val="0B756A"/>
                </a:solidFill>
                <a:latin typeface="Manrope"/>
                <a:ea typeface="Manrope"/>
                <a:cs typeface="Manrope"/>
              </a:defRPr>
            </a:pPr>
            <a:r>
              <a:rPr sz="2250" b="1">
                <a:solidFill>
                  <a:srgbClr val="0B756A"/>
                </a:solidFill>
                <a:latin typeface="Manrope"/>
                <a:ea typeface="Manrope"/>
                <a:cs typeface="Manrope"/>
              </a:rPr>
              <a:t>Build software</a:t>
            </a:r>
          </a:p>
        </p:txBody>
      </p:sp>
      <p:sp>
        <p:nvSpPr>
          <p:cNvPr id="20" name="">
            <a:extLst xmlns:a="http://schemas.openxmlformats.org/drawingml/2006/main">
              <a:ext uri="{FF2B5EF4-FFF2-40B4-BE49-F238E27FC236}">
                <a16:creationId xmlns:a16="http://schemas.microsoft.com/office/drawing/2014/main" id="{70180058-453C-4ACE-B1A3-9C756D3E8C59}"/>
              </a:ext>
            </a:extLst>
          </p:cNvPr>
          <p:cNvSpPr>
            <a:spLocks xmlns:a="http://schemas.openxmlformats.org/drawingml/2006/main" noGrp="1"/>
          </p:cNvSpPr>
          <p:nvPr/>
        </p:nvSpPr>
        <p:spPr>
          <a:xfrm xmlns:a="http://schemas.openxmlformats.org/drawingml/2006/main">
            <a:off x="723900" y="2562225"/>
            <a:ext cx="395287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425" b="0">
                <a:solidFill>
                  <a:srgbClr val="526174"/>
                </a:solidFill>
                <a:latin typeface="PingFang HK"/>
                <a:ea typeface="PingFang HK"/>
                <a:cs typeface="PingFang HK"/>
              </a:defRPr>
            </a:pPr>
            <a:r>
              <a:rPr sz="1425" b="0">
                <a:solidFill>
                  <a:srgbClr val="526174"/>
                </a:solidFill>
                <a:latin typeface="PingFang HK"/>
                <a:ea typeface="PingFang HK"/>
                <a:cs typeface="PingFang HK"/>
              </a:rPr>
              <a:t>編程與項目執行</a:t>
            </a:r>
          </a:p>
        </p:txBody>
      </p:sp>
      <p:pic>
        <p:nvPicPr>
          <p:cNvPr id="85" name="">
            <ns0:hlinkClick xmlns:ns0="http://schemas.openxmlformats.org/drawingml/2006/main" xmlns:ns1="http://schemas.openxmlformats.org/officeDocument/2006/relationships" ns1:id="rIdProduct0"/>
          </p:cNvPr>
          <p:cNvPicPr>
            <a:picLocks xmlns:a="http://schemas.openxmlformats.org/drawingml/2006/main" noChangeAspect="1"/>
          </p:cNvPicPr>
          <p:nvPr/>
        </p:nvPicPr>
        <p:blipFill>
          <a:blip xmlns:r="http://schemas.openxmlformats.org/officeDocument/2006/relationships" xmlns:a="http://schemas.openxmlformats.org/drawingml/2006/main" r:embed="Rdb11650614f7490b"/>
          <a:stretch xmlns:a="http://schemas.openxmlformats.org/drawingml/2006/main"/>
        </p:blipFill>
        <p:spPr>
          <a:xfrm xmlns:a="http://schemas.openxmlformats.org/drawingml/2006/main">
            <a:off x="1076325" y="2914650"/>
            <a:ext cx="552450" cy="552450"/>
          </a:xfrm>
          <a:prstGeom xmlns:a="http://schemas.openxmlformats.org/drawingml/2006/main" prst="rect">
            <a:avLst/>
          </a:prstGeom>
        </p:spPr>
      </p:pic>
      <p:sp>
        <p:nvSpPr>
          <p:cNvPr id="22" name="">
            <a:extLst xmlns:a="http://schemas.openxmlformats.org/drawingml/2006/main">
              <a:ext uri="{FF2B5EF4-FFF2-40B4-BE49-F238E27FC236}">
                <a16:creationId xmlns:a16="http://schemas.microsoft.com/office/drawing/2014/main" id="{F64AD21A-21C5-4A8B-9B14-0A6A193BE4DB}"/>
              </a:ext>
            </a:extLst>
          </p:cNvPr>
          <p:cNvSpPr>
            <a:spLocks xmlns:a="http://schemas.openxmlformats.org/drawingml/2006/main" noGrp="1"/>
          </p:cNvSpPr>
          <p:nvPr/>
        </p:nvSpPr>
        <p:spPr>
          <a:xfrm xmlns:a="http://schemas.openxmlformats.org/drawingml/2006/main">
            <a:off x="723900" y="3514725"/>
            <a:ext cx="12573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ctr">
              <a:defRPr sz="1575" b="1">
                <a:solidFill>
                  <a:srgbClr val="10233D"/>
                </a:solidFill>
                <a:latin typeface="Manrope"/>
                <a:ea typeface="Manrope"/>
                <a:cs typeface="Manrope"/>
              </a:defRPr>
            </a:pPr>
            <a:r>
              <a:rPr sz="1575" b="1">
                <a:solidFill>
                  <a:srgbClr val="10233D"/>
                </a:solidFill>
                <a:latin typeface="Manrope"/>
                <a:ea typeface="Manrope"/>
                <a:cs typeface="Manrope"/>
              </a:rPr>
              <a:t>Codex</a:t>
            </a:r>
          </a:p>
        </p:txBody>
      </p:sp>
      <p:pic>
        <p:nvPicPr>
          <p:cNvPr id="87" name="">
            <ns2:hlinkClick xmlns:ns2="http://schemas.openxmlformats.org/drawingml/2006/main" xmlns:ns3="http://schemas.openxmlformats.org/officeDocument/2006/relationships" ns3:id="rIdProduct1"/>
          </p:cNvPr>
          <p:cNvPicPr>
            <a:picLocks xmlns:a="http://schemas.openxmlformats.org/drawingml/2006/main" noChangeAspect="1"/>
          </p:cNvPicPr>
          <p:nvPr/>
        </p:nvPicPr>
        <p:blipFill>
          <a:blip xmlns:r="http://schemas.openxmlformats.org/officeDocument/2006/relationships" xmlns:a="http://schemas.openxmlformats.org/drawingml/2006/main" r:embed="R036b9aad63b64185"/>
          <a:stretch xmlns:a="http://schemas.openxmlformats.org/drawingml/2006/main"/>
        </p:blipFill>
        <p:spPr>
          <a:xfrm xmlns:a="http://schemas.openxmlformats.org/drawingml/2006/main">
            <a:off x="2400300" y="2914650"/>
            <a:ext cx="552450" cy="552450"/>
          </a:xfrm>
          <a:prstGeom xmlns:a="http://schemas.openxmlformats.org/drawingml/2006/main" prst="rect">
            <a:avLst/>
          </a:prstGeom>
        </p:spPr>
      </p:pic>
      <p:sp>
        <p:nvSpPr>
          <p:cNvPr id="24" name="">
            <a:extLst xmlns:a="http://schemas.openxmlformats.org/drawingml/2006/main">
              <a:ext uri="{FF2B5EF4-FFF2-40B4-BE49-F238E27FC236}">
                <a16:creationId xmlns:a16="http://schemas.microsoft.com/office/drawing/2014/main" id="{04D72F07-7D54-484B-BE6D-0C1085B1C4C4}"/>
              </a:ext>
            </a:extLst>
          </p:cNvPr>
          <p:cNvSpPr>
            <a:spLocks xmlns:a="http://schemas.openxmlformats.org/drawingml/2006/main" noGrp="1"/>
          </p:cNvSpPr>
          <p:nvPr/>
        </p:nvSpPr>
        <p:spPr>
          <a:xfrm xmlns:a="http://schemas.openxmlformats.org/drawingml/2006/main">
            <a:off x="2047875" y="3514725"/>
            <a:ext cx="12573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ctr">
              <a:defRPr sz="1575" b="1">
                <a:solidFill>
                  <a:srgbClr val="10233D"/>
                </a:solidFill>
                <a:latin typeface="Manrope"/>
                <a:ea typeface="Manrope"/>
                <a:cs typeface="Manrope"/>
              </a:defRPr>
            </a:pPr>
            <a:r>
              <a:rPr sz="1575" b="1">
                <a:solidFill>
                  <a:srgbClr val="10233D"/>
                </a:solidFill>
                <a:latin typeface="Manrope"/>
                <a:ea typeface="Manrope"/>
                <a:cs typeface="Manrope"/>
              </a:rPr>
              <a:t>Claude Code</a:t>
            </a:r>
          </a:p>
        </p:txBody>
      </p:sp>
      <p:pic>
        <p:nvPicPr>
          <p:cNvPr id="89" name="">
            <ns4:hlinkClick xmlns:ns4="http://schemas.openxmlformats.org/drawingml/2006/main" xmlns:ns5="http://schemas.openxmlformats.org/officeDocument/2006/relationships" ns5:id="rIdProduct2"/>
          </p:cNvPr>
          <p:cNvPicPr>
            <a:picLocks xmlns:a="http://schemas.openxmlformats.org/drawingml/2006/main" noChangeAspect="1"/>
          </p:cNvPicPr>
          <p:nvPr/>
        </p:nvPicPr>
        <p:blipFill>
          <a:blip xmlns:r="http://schemas.openxmlformats.org/officeDocument/2006/relationships" xmlns:a="http://schemas.openxmlformats.org/drawingml/2006/main" r:embed="R22aa13e51c044ad2"/>
          <a:stretch xmlns:a="http://schemas.openxmlformats.org/drawingml/2006/main"/>
        </p:blipFill>
        <p:spPr>
          <a:xfrm xmlns:a="http://schemas.openxmlformats.org/drawingml/2006/main">
            <a:off x="3724275" y="2914650"/>
            <a:ext cx="552450" cy="552450"/>
          </a:xfrm>
          <a:prstGeom xmlns:a="http://schemas.openxmlformats.org/drawingml/2006/main" prst="rect">
            <a:avLst/>
          </a:prstGeom>
        </p:spPr>
      </p:pic>
      <p:sp>
        <p:nvSpPr>
          <p:cNvPr id="26" name="">
            <a:extLst xmlns:a="http://schemas.openxmlformats.org/drawingml/2006/main">
              <a:ext uri="{FF2B5EF4-FFF2-40B4-BE49-F238E27FC236}">
                <a16:creationId xmlns:a16="http://schemas.microsoft.com/office/drawing/2014/main" id="{CDAE3587-D18D-4E73-9252-70874F5CFDA5}"/>
              </a:ext>
            </a:extLst>
          </p:cNvPr>
          <p:cNvSpPr>
            <a:spLocks xmlns:a="http://schemas.openxmlformats.org/drawingml/2006/main" noGrp="1"/>
          </p:cNvSpPr>
          <p:nvPr/>
        </p:nvSpPr>
        <p:spPr>
          <a:xfrm xmlns:a="http://schemas.openxmlformats.org/drawingml/2006/main">
            <a:off x="3371850" y="3514725"/>
            <a:ext cx="12573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ctr">
              <a:defRPr sz="1575" b="1">
                <a:solidFill>
                  <a:srgbClr val="10233D"/>
                </a:solidFill>
                <a:latin typeface="Manrope"/>
                <a:ea typeface="Manrope"/>
                <a:cs typeface="Manrope"/>
              </a:defRPr>
            </a:pPr>
            <a:r>
              <a:rPr sz="1575" b="1">
                <a:solidFill>
                  <a:srgbClr val="10233D"/>
                </a:solidFill>
                <a:latin typeface="Manrope"/>
                <a:ea typeface="Manrope"/>
                <a:cs typeface="Manrope"/>
              </a:rPr>
              <a:t>Cursor</a:t>
            </a:r>
          </a:p>
        </p:txBody>
      </p:sp>
      <p:pic>
        <p:nvPicPr>
          <p:cNvPr id="91" name="">
            <ns6:hlinkClick xmlns:ns6="http://schemas.openxmlformats.org/drawingml/2006/main" xmlns:ns7="http://schemas.openxmlformats.org/officeDocument/2006/relationships" ns7:id="rIdProduct3"/>
          </p:cNvPr>
          <p:cNvPicPr>
            <a:picLocks xmlns:a="http://schemas.openxmlformats.org/drawingml/2006/main" noChangeAspect="1"/>
          </p:cNvPicPr>
          <p:nvPr/>
        </p:nvPicPr>
        <p:blipFill>
          <a:blip xmlns:r="http://schemas.openxmlformats.org/officeDocument/2006/relationships" xmlns:a="http://schemas.openxmlformats.org/drawingml/2006/main" r:embed="Rb8e2bcfa95744417"/>
          <a:stretch xmlns:a="http://schemas.openxmlformats.org/drawingml/2006/main"/>
        </p:blipFill>
        <p:spPr>
          <a:xfrm xmlns:a="http://schemas.openxmlformats.org/drawingml/2006/main">
            <a:off x="1076325" y="3924300"/>
            <a:ext cx="552450" cy="552450"/>
          </a:xfrm>
          <a:prstGeom xmlns:a="http://schemas.openxmlformats.org/drawingml/2006/main" prst="rect">
            <a:avLst/>
          </a:prstGeom>
        </p:spPr>
      </p:pic>
      <p:sp>
        <p:nvSpPr>
          <p:cNvPr id="28" name="">
            <a:extLst xmlns:a="http://schemas.openxmlformats.org/drawingml/2006/main">
              <a:ext uri="{FF2B5EF4-FFF2-40B4-BE49-F238E27FC236}">
                <a16:creationId xmlns:a16="http://schemas.microsoft.com/office/drawing/2014/main" id="{8EE917D6-715F-4C0E-8BAA-75B42D5AFA92}"/>
              </a:ext>
            </a:extLst>
          </p:cNvPr>
          <p:cNvSpPr>
            <a:spLocks xmlns:a="http://schemas.openxmlformats.org/drawingml/2006/main" noGrp="1"/>
          </p:cNvSpPr>
          <p:nvPr/>
        </p:nvSpPr>
        <p:spPr>
          <a:xfrm xmlns:a="http://schemas.openxmlformats.org/drawingml/2006/main">
            <a:off x="723900" y="4524375"/>
            <a:ext cx="12573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ctr">
              <a:defRPr sz="1575" b="1">
                <a:solidFill>
                  <a:srgbClr val="10233D"/>
                </a:solidFill>
                <a:latin typeface="Manrope"/>
                <a:ea typeface="Manrope"/>
                <a:cs typeface="Manrope"/>
              </a:defRPr>
            </a:pPr>
            <a:r>
              <a:rPr sz="1575" b="1">
                <a:solidFill>
                  <a:srgbClr val="10233D"/>
                </a:solidFill>
                <a:latin typeface="Manrope"/>
                <a:ea typeface="Manrope"/>
                <a:cs typeface="Manrope"/>
              </a:rPr>
              <a:t>Grok Build</a:t>
            </a:r>
          </a:p>
        </p:txBody>
      </p:sp>
      <p:pic>
        <p:nvPicPr>
          <p:cNvPr id="93" name="">
            <ns8:hlinkClick xmlns:ns8="http://schemas.openxmlformats.org/drawingml/2006/main" xmlns:ns9="http://schemas.openxmlformats.org/officeDocument/2006/relationships" ns9:id="rIdProduct4"/>
          </p:cNvPr>
          <p:cNvPicPr>
            <a:picLocks xmlns:a="http://schemas.openxmlformats.org/drawingml/2006/main" noChangeAspect="1"/>
          </p:cNvPicPr>
          <p:nvPr/>
        </p:nvPicPr>
        <p:blipFill>
          <a:blip xmlns:r="http://schemas.openxmlformats.org/officeDocument/2006/relationships" xmlns:a="http://schemas.openxmlformats.org/drawingml/2006/main" r:embed="R947833b48b054322"/>
          <a:stretch xmlns:a="http://schemas.openxmlformats.org/drawingml/2006/main"/>
        </p:blipFill>
        <p:spPr>
          <a:xfrm xmlns:a="http://schemas.openxmlformats.org/drawingml/2006/main">
            <a:off x="2400300" y="3924300"/>
            <a:ext cx="552450" cy="552450"/>
          </a:xfrm>
          <a:prstGeom xmlns:a="http://schemas.openxmlformats.org/drawingml/2006/main" prst="rect">
            <a:avLst/>
          </a:prstGeom>
        </p:spPr>
      </p:pic>
      <p:sp>
        <p:nvSpPr>
          <p:cNvPr id="30" name="">
            <a:extLst xmlns:a="http://schemas.openxmlformats.org/drawingml/2006/main">
              <a:ext uri="{FF2B5EF4-FFF2-40B4-BE49-F238E27FC236}">
                <a16:creationId xmlns:a16="http://schemas.microsoft.com/office/drawing/2014/main" id="{E3F65DAB-F12A-4C73-B062-78C135DAD68F}"/>
              </a:ext>
            </a:extLst>
          </p:cNvPr>
          <p:cNvSpPr>
            <a:spLocks xmlns:a="http://schemas.openxmlformats.org/drawingml/2006/main" noGrp="1"/>
          </p:cNvSpPr>
          <p:nvPr/>
        </p:nvSpPr>
        <p:spPr>
          <a:xfrm xmlns:a="http://schemas.openxmlformats.org/drawingml/2006/main">
            <a:off x="2047875" y="4524375"/>
            <a:ext cx="12573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ctr">
              <a:defRPr sz="1425" b="1">
                <a:solidFill>
                  <a:srgbClr val="10233D"/>
                </a:solidFill>
                <a:latin typeface="Manrope"/>
                <a:ea typeface="Manrope"/>
                <a:cs typeface="Manrope"/>
              </a:defRPr>
            </a:pPr>
            <a:r>
              <a:rPr sz="1425" b="1">
                <a:solidFill>
                  <a:srgbClr val="10233D"/>
                </a:solidFill>
                <a:latin typeface="Manrope"/>
                <a:ea typeface="Manrope"/>
                <a:cs typeface="Manrope"/>
              </a:rPr>
              <a:t>GitHub Copilot</a:t>
            </a:r>
          </a:p>
        </p:txBody>
      </p:sp>
      <p:pic>
        <p:nvPicPr>
          <p:cNvPr id="95" name="">
            <ns10:hlinkClick xmlns:ns10="http://schemas.openxmlformats.org/drawingml/2006/main" xmlns:ns11="http://schemas.openxmlformats.org/officeDocument/2006/relationships" ns11:id="rIdProduct5"/>
          </p:cNvPr>
          <p:cNvPicPr>
            <a:picLocks xmlns:a="http://schemas.openxmlformats.org/drawingml/2006/main" noChangeAspect="1"/>
          </p:cNvPicPr>
          <p:nvPr/>
        </p:nvPicPr>
        <p:blipFill>
          <a:blip xmlns:r="http://schemas.openxmlformats.org/officeDocument/2006/relationships" xmlns:a="http://schemas.openxmlformats.org/drawingml/2006/main" r:embed="R356481fadee34428"/>
          <a:stretch xmlns:a="http://schemas.openxmlformats.org/drawingml/2006/main"/>
        </p:blipFill>
        <p:spPr>
          <a:xfrm xmlns:a="http://schemas.openxmlformats.org/drawingml/2006/main">
            <a:off x="3724275" y="3924300"/>
            <a:ext cx="552450" cy="552450"/>
          </a:xfrm>
          <a:prstGeom xmlns:a="http://schemas.openxmlformats.org/drawingml/2006/main" prst="rect">
            <a:avLst/>
          </a:prstGeom>
        </p:spPr>
      </p:pic>
      <p:sp>
        <p:nvSpPr>
          <p:cNvPr id="32" name="">
            <a:extLst xmlns:a="http://schemas.openxmlformats.org/drawingml/2006/main">
              <a:ext uri="{FF2B5EF4-FFF2-40B4-BE49-F238E27FC236}">
                <a16:creationId xmlns:a16="http://schemas.microsoft.com/office/drawing/2014/main" id="{2C31F412-2C94-4AD9-8EC5-2042E523F587}"/>
              </a:ext>
            </a:extLst>
          </p:cNvPr>
          <p:cNvSpPr>
            <a:spLocks xmlns:a="http://schemas.openxmlformats.org/drawingml/2006/main" noGrp="1"/>
          </p:cNvSpPr>
          <p:nvPr/>
        </p:nvSpPr>
        <p:spPr>
          <a:xfrm xmlns:a="http://schemas.openxmlformats.org/drawingml/2006/main">
            <a:off x="3371850" y="4524375"/>
            <a:ext cx="12573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ctr">
              <a:defRPr sz="1575" b="1">
                <a:solidFill>
                  <a:srgbClr val="10233D"/>
                </a:solidFill>
                <a:latin typeface="Manrope"/>
                <a:ea typeface="Manrope"/>
                <a:cs typeface="Manrope"/>
              </a:defRPr>
            </a:pPr>
            <a:r>
              <a:rPr sz="1575" b="1">
                <a:solidFill>
                  <a:srgbClr val="10233D"/>
                </a:solidFill>
                <a:latin typeface="Manrope"/>
                <a:ea typeface="Manrope"/>
                <a:cs typeface="Manrope"/>
              </a:rPr>
              <a:t>Qoder</a:t>
            </a:r>
          </a:p>
        </p:txBody>
      </p:sp>
      <p:sp>
        <p:nvSpPr>
          <p:cNvPr id="33" name="">
            <a:extLst xmlns:a="http://schemas.openxmlformats.org/drawingml/2006/main">
              <a:ext uri="{FF2B5EF4-FFF2-40B4-BE49-F238E27FC236}">
                <a16:creationId xmlns:a16="http://schemas.microsoft.com/office/drawing/2014/main" id="{CE32F397-5EC6-4F59-8B16-04F5D967DA09}"/>
              </a:ext>
            </a:extLst>
          </p:cNvPr>
          <p:cNvSpPr>
            <a:spLocks xmlns:a="http://schemas.openxmlformats.org/drawingml/2006/main" noGrp="1"/>
          </p:cNvSpPr>
          <p:nvPr/>
        </p:nvSpPr>
        <p:spPr>
          <a:xfrm xmlns:a="http://schemas.openxmlformats.org/drawingml/2006/main">
            <a:off x="5048250" y="2152650"/>
            <a:ext cx="39433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250" b="1">
                <a:solidFill>
                  <a:srgbClr val="0B756A"/>
                </a:solidFill>
                <a:latin typeface="Manrope"/>
                <a:ea typeface="Manrope"/>
                <a:cs typeface="Manrope"/>
              </a:defRPr>
            </a:pPr>
            <a:r>
              <a:rPr sz="2250" b="1">
                <a:solidFill>
                  <a:srgbClr val="0B756A"/>
                </a:solidFill>
                <a:latin typeface="Manrope"/>
                <a:ea typeface="Manrope"/>
                <a:cs typeface="Manrope"/>
              </a:rPr>
              <a:t>Finish office work</a:t>
            </a:r>
          </a:p>
        </p:txBody>
      </p:sp>
      <p:sp>
        <p:nvSpPr>
          <p:cNvPr id="34" name="">
            <a:extLst xmlns:a="http://schemas.openxmlformats.org/drawingml/2006/main">
              <a:ext uri="{FF2B5EF4-FFF2-40B4-BE49-F238E27FC236}">
                <a16:creationId xmlns:a16="http://schemas.microsoft.com/office/drawing/2014/main" id="{C33CA31A-83D5-410F-A2C8-743E9DDAC364}"/>
              </a:ext>
            </a:extLst>
          </p:cNvPr>
          <p:cNvSpPr>
            <a:spLocks xmlns:a="http://schemas.openxmlformats.org/drawingml/2006/main" noGrp="1"/>
          </p:cNvSpPr>
          <p:nvPr/>
        </p:nvSpPr>
        <p:spPr>
          <a:xfrm xmlns:a="http://schemas.openxmlformats.org/drawingml/2006/main">
            <a:off x="5048250" y="2562225"/>
            <a:ext cx="39433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425" b="0">
                <a:solidFill>
                  <a:srgbClr val="526174"/>
                </a:solidFill>
                <a:latin typeface="PingFang HK"/>
                <a:ea typeface="PingFang HK"/>
                <a:cs typeface="PingFang HK"/>
              </a:defRPr>
            </a:pPr>
            <a:r>
              <a:rPr sz="1425" b="0">
                <a:solidFill>
                  <a:srgbClr val="526174"/>
                </a:solidFill>
                <a:latin typeface="PingFang HK"/>
                <a:ea typeface="PingFang HK"/>
                <a:cs typeface="PingFang HK"/>
              </a:rPr>
              <a:t>辦公文件與跨應用任務</a:t>
            </a:r>
          </a:p>
        </p:txBody>
      </p:sp>
      <p:pic>
        <p:nvPicPr>
          <p:cNvPr id="99" name="">
            <ns12:hlinkClick xmlns:ns12="http://schemas.openxmlformats.org/drawingml/2006/main" xmlns:ns13="http://schemas.openxmlformats.org/officeDocument/2006/relationships" ns13:id="rIdProduct6"/>
          </p:cNvPr>
          <p:cNvPicPr>
            <a:picLocks xmlns:a="http://schemas.openxmlformats.org/drawingml/2006/main" noChangeAspect="1"/>
          </p:cNvPicPr>
          <p:nvPr/>
        </p:nvPicPr>
        <p:blipFill>
          <a:blip xmlns:r="http://schemas.openxmlformats.org/officeDocument/2006/relationships" xmlns:a="http://schemas.openxmlformats.org/drawingml/2006/main" r:embed="Rcf559a62223e44e4"/>
          <a:stretch xmlns:a="http://schemas.openxmlformats.org/drawingml/2006/main"/>
        </p:blipFill>
        <p:spPr>
          <a:xfrm xmlns:a="http://schemas.openxmlformats.org/drawingml/2006/main">
            <a:off x="5743575" y="2914650"/>
            <a:ext cx="552450" cy="552450"/>
          </a:xfrm>
          <a:prstGeom xmlns:a="http://schemas.openxmlformats.org/drawingml/2006/main" prst="rect">
            <a:avLst/>
          </a:prstGeom>
        </p:spPr>
      </p:pic>
      <p:sp>
        <p:nvSpPr>
          <p:cNvPr id="36" name="">
            <a:extLst xmlns:a="http://schemas.openxmlformats.org/drawingml/2006/main">
              <a:ext uri="{FF2B5EF4-FFF2-40B4-BE49-F238E27FC236}">
                <a16:creationId xmlns:a16="http://schemas.microsoft.com/office/drawing/2014/main" id="{E40888D0-57C4-4B25-9B2C-CBFB9458251A}"/>
              </a:ext>
            </a:extLst>
          </p:cNvPr>
          <p:cNvSpPr>
            <a:spLocks xmlns:a="http://schemas.openxmlformats.org/drawingml/2006/main" noGrp="1"/>
          </p:cNvSpPr>
          <p:nvPr/>
        </p:nvSpPr>
        <p:spPr>
          <a:xfrm xmlns:a="http://schemas.openxmlformats.org/drawingml/2006/main">
            <a:off x="5048250" y="3514725"/>
            <a:ext cx="19431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ctr">
              <a:defRPr sz="1650" b="1">
                <a:solidFill>
                  <a:srgbClr val="10233D"/>
                </a:solidFill>
                <a:latin typeface="Manrope"/>
                <a:ea typeface="Manrope"/>
                <a:cs typeface="Manrope"/>
              </a:defRPr>
            </a:pPr>
            <a:r>
              <a:rPr sz="1650" b="1">
                <a:solidFill>
                  <a:srgbClr val="10233D"/>
                </a:solidFill>
                <a:latin typeface="Manrope"/>
                <a:ea typeface="Manrope"/>
                <a:cs typeface="Manrope"/>
              </a:rPr>
              <a:t>Claude Cowork</a:t>
            </a:r>
          </a:p>
        </p:txBody>
      </p:sp>
      <p:pic>
        <p:nvPicPr>
          <p:cNvPr id="101" name="">
            <ns14:hlinkClick xmlns:ns14="http://schemas.openxmlformats.org/drawingml/2006/main" xmlns:ns15="http://schemas.openxmlformats.org/officeDocument/2006/relationships" ns15:id="rIdProduct7"/>
          </p:cNvPr>
          <p:cNvPicPr>
            <a:picLocks xmlns:a="http://schemas.openxmlformats.org/drawingml/2006/main" noChangeAspect="1"/>
          </p:cNvPicPr>
          <p:nvPr/>
        </p:nvPicPr>
        <p:blipFill>
          <a:blip xmlns:r="http://schemas.openxmlformats.org/officeDocument/2006/relationships" xmlns:a="http://schemas.openxmlformats.org/drawingml/2006/main" r:embed="Rfe4231d80d044e78"/>
          <a:stretch xmlns:a="http://schemas.openxmlformats.org/drawingml/2006/main"/>
        </p:blipFill>
        <p:spPr>
          <a:xfrm xmlns:a="http://schemas.openxmlformats.org/drawingml/2006/main">
            <a:off x="7743825" y="2914650"/>
            <a:ext cx="552450" cy="552450"/>
          </a:xfrm>
          <a:prstGeom xmlns:a="http://schemas.openxmlformats.org/drawingml/2006/main" prst="rect">
            <a:avLst/>
          </a:prstGeom>
        </p:spPr>
      </p:pic>
      <p:sp>
        <p:nvSpPr>
          <p:cNvPr id="38" name="">
            <a:extLst xmlns:a="http://schemas.openxmlformats.org/drawingml/2006/main">
              <a:ext uri="{FF2B5EF4-FFF2-40B4-BE49-F238E27FC236}">
                <a16:creationId xmlns:a16="http://schemas.microsoft.com/office/drawing/2014/main" id="{2A667312-5B99-47C4-A699-03B8EEDC3CCF}"/>
              </a:ext>
            </a:extLst>
          </p:cNvPr>
          <p:cNvSpPr>
            <a:spLocks xmlns:a="http://schemas.openxmlformats.org/drawingml/2006/main" noGrp="1"/>
          </p:cNvSpPr>
          <p:nvPr/>
        </p:nvSpPr>
        <p:spPr>
          <a:xfrm xmlns:a="http://schemas.openxmlformats.org/drawingml/2006/main">
            <a:off x="7048500" y="3514725"/>
            <a:ext cx="19431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ctr">
              <a:defRPr sz="1650" b="1">
                <a:solidFill>
                  <a:srgbClr val="10233D"/>
                </a:solidFill>
                <a:latin typeface="Manrope"/>
                <a:ea typeface="Manrope"/>
                <a:cs typeface="Manrope"/>
              </a:defRPr>
            </a:pPr>
            <a:r>
              <a:rPr sz="1650" b="1">
                <a:solidFill>
                  <a:srgbClr val="10233D"/>
                </a:solidFill>
                <a:latin typeface="Manrope"/>
                <a:ea typeface="Manrope"/>
                <a:cs typeface="Manrope"/>
              </a:rPr>
              <a:t>WorkBuddy</a:t>
            </a:r>
          </a:p>
        </p:txBody>
      </p:sp>
      <p:pic>
        <p:nvPicPr>
          <p:cNvPr id="103" name="">
            <ns16:hlinkClick xmlns:ns16="http://schemas.openxmlformats.org/drawingml/2006/main" xmlns:ns17="http://schemas.openxmlformats.org/officeDocument/2006/relationships" ns17:id="rIdProduct8"/>
          </p:cNvPr>
          <p:cNvPicPr>
            <a:picLocks xmlns:a="http://schemas.openxmlformats.org/drawingml/2006/main" noChangeAspect="1"/>
          </p:cNvPicPr>
          <p:nvPr/>
        </p:nvPicPr>
        <p:blipFill>
          <a:blip xmlns:r="http://schemas.openxmlformats.org/officeDocument/2006/relationships" xmlns:a="http://schemas.openxmlformats.org/drawingml/2006/main" r:embed="R9e97f2e62c7e4196"/>
          <a:stretch xmlns:a="http://schemas.openxmlformats.org/drawingml/2006/main"/>
        </p:blipFill>
        <p:spPr>
          <a:xfrm xmlns:a="http://schemas.openxmlformats.org/drawingml/2006/main">
            <a:off x="5743575" y="3924300"/>
            <a:ext cx="552450" cy="552450"/>
          </a:xfrm>
          <a:prstGeom xmlns:a="http://schemas.openxmlformats.org/drawingml/2006/main" prst="rect">
            <a:avLst/>
          </a:prstGeom>
        </p:spPr>
      </p:pic>
      <p:sp>
        <p:nvSpPr>
          <p:cNvPr id="40" name="">
            <a:extLst xmlns:a="http://schemas.openxmlformats.org/drawingml/2006/main">
              <a:ext uri="{FF2B5EF4-FFF2-40B4-BE49-F238E27FC236}">
                <a16:creationId xmlns:a16="http://schemas.microsoft.com/office/drawing/2014/main" id="{3041B926-A6E2-4835-957C-BDAB0C8BDBD7}"/>
              </a:ext>
            </a:extLst>
          </p:cNvPr>
          <p:cNvSpPr>
            <a:spLocks xmlns:a="http://schemas.openxmlformats.org/drawingml/2006/main" noGrp="1"/>
          </p:cNvSpPr>
          <p:nvPr/>
        </p:nvSpPr>
        <p:spPr>
          <a:xfrm xmlns:a="http://schemas.openxmlformats.org/drawingml/2006/main">
            <a:off x="5048250" y="4524375"/>
            <a:ext cx="19431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ctr">
              <a:defRPr sz="1650" b="1">
                <a:solidFill>
                  <a:srgbClr val="10233D"/>
                </a:solidFill>
                <a:latin typeface="Manrope"/>
                <a:ea typeface="Manrope"/>
                <a:cs typeface="Manrope"/>
              </a:defRPr>
            </a:pPr>
            <a:r>
              <a:rPr sz="1650" b="1">
                <a:solidFill>
                  <a:srgbClr val="10233D"/>
                </a:solidFill>
                <a:latin typeface="Manrope"/>
                <a:ea typeface="Manrope"/>
                <a:cs typeface="Manrope"/>
              </a:rPr>
              <a:t>Doubao Work</a:t>
            </a:r>
          </a:p>
        </p:txBody>
      </p:sp>
      <p:pic>
        <p:nvPicPr>
          <p:cNvPr id="105" name="">
            <ns18:hlinkClick xmlns:ns18="http://schemas.openxmlformats.org/drawingml/2006/main" xmlns:ns19="http://schemas.openxmlformats.org/officeDocument/2006/relationships" ns19:id="rIdProduct9"/>
          </p:cNvPr>
          <p:cNvPicPr>
            <a:picLocks xmlns:a="http://schemas.openxmlformats.org/drawingml/2006/main" noChangeAspect="1"/>
          </p:cNvPicPr>
          <p:nvPr/>
        </p:nvPicPr>
        <p:blipFill>
          <a:blip xmlns:r="http://schemas.openxmlformats.org/officeDocument/2006/relationships" xmlns:a="http://schemas.openxmlformats.org/drawingml/2006/main" r:embed="R8604bd733c714111"/>
          <a:stretch xmlns:a="http://schemas.openxmlformats.org/drawingml/2006/main"/>
        </p:blipFill>
        <p:spPr>
          <a:xfrm xmlns:a="http://schemas.openxmlformats.org/drawingml/2006/main">
            <a:off x="7743825" y="3924300"/>
            <a:ext cx="552450" cy="552450"/>
          </a:xfrm>
          <a:prstGeom xmlns:a="http://schemas.openxmlformats.org/drawingml/2006/main" prst="rect">
            <a:avLst/>
          </a:prstGeom>
        </p:spPr>
      </p:pic>
      <p:sp>
        <p:nvSpPr>
          <p:cNvPr id="42" name="">
            <a:extLst xmlns:a="http://schemas.openxmlformats.org/drawingml/2006/main">
              <a:ext uri="{FF2B5EF4-FFF2-40B4-BE49-F238E27FC236}">
                <a16:creationId xmlns:a16="http://schemas.microsoft.com/office/drawing/2014/main" id="{A24D36FE-B1D5-4DF0-B120-91872E872317}"/>
              </a:ext>
            </a:extLst>
          </p:cNvPr>
          <p:cNvSpPr>
            <a:spLocks xmlns:a="http://schemas.openxmlformats.org/drawingml/2006/main" noGrp="1"/>
          </p:cNvSpPr>
          <p:nvPr/>
        </p:nvSpPr>
        <p:spPr>
          <a:xfrm xmlns:a="http://schemas.openxmlformats.org/drawingml/2006/main">
            <a:off x="7048500" y="4524375"/>
            <a:ext cx="19431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ctr">
              <a:defRPr sz="1650" b="1">
                <a:solidFill>
                  <a:srgbClr val="10233D"/>
                </a:solidFill>
                <a:latin typeface="Manrope"/>
                <a:ea typeface="Manrope"/>
                <a:cs typeface="Manrope"/>
              </a:defRPr>
            </a:pPr>
            <a:r>
              <a:rPr sz="1650" b="1">
                <a:solidFill>
                  <a:srgbClr val="10233D"/>
                </a:solidFill>
                <a:latin typeface="Manrope"/>
                <a:ea typeface="Manrope"/>
                <a:cs typeface="Manrope"/>
              </a:rPr>
              <a:t>QwenWork</a:t>
            </a:r>
          </a:p>
        </p:txBody>
      </p:sp>
      <p:sp>
        <p:nvSpPr>
          <p:cNvPr id="43" name="">
            <a:extLst xmlns:a="http://schemas.openxmlformats.org/drawingml/2006/main">
              <a:ext uri="{FF2B5EF4-FFF2-40B4-BE49-F238E27FC236}">
                <a16:creationId xmlns:a16="http://schemas.microsoft.com/office/drawing/2014/main" id="{6E36419D-67C3-45D0-8AE1-6F534CDB7B69}"/>
              </a:ext>
            </a:extLst>
          </p:cNvPr>
          <p:cNvSpPr>
            <a:spLocks xmlns:a="http://schemas.openxmlformats.org/drawingml/2006/main" noGrp="1"/>
          </p:cNvSpPr>
          <p:nvPr/>
        </p:nvSpPr>
        <p:spPr>
          <a:xfrm xmlns:a="http://schemas.openxmlformats.org/drawingml/2006/main">
            <a:off x="723900" y="5114925"/>
            <a:ext cx="40100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175" b="1">
                <a:solidFill>
                  <a:srgbClr val="0B756A"/>
                </a:solidFill>
                <a:latin typeface="Manrope"/>
                <a:ea typeface="Manrope"/>
                <a:cs typeface="Manrope"/>
              </a:defRPr>
            </a:pPr>
            <a:r>
              <a:rPr sz="2175" b="1">
                <a:solidFill>
                  <a:srgbClr val="0B756A"/>
                </a:solidFill>
                <a:latin typeface="Manrope"/>
                <a:ea typeface="Manrope"/>
                <a:cs typeface="Manrope"/>
              </a:rPr>
              <a:t>Complete an assignment</a:t>
            </a:r>
          </a:p>
        </p:txBody>
      </p:sp>
      <p:sp>
        <p:nvSpPr>
          <p:cNvPr id="44" name="">
            <a:extLst xmlns:a="http://schemas.openxmlformats.org/drawingml/2006/main">
              <a:ext uri="{FF2B5EF4-FFF2-40B4-BE49-F238E27FC236}">
                <a16:creationId xmlns:a16="http://schemas.microsoft.com/office/drawing/2014/main" id="{5ADC34DA-7616-4C7B-90C7-7B6BED0D972C}"/>
              </a:ext>
            </a:extLst>
          </p:cNvPr>
          <p:cNvSpPr>
            <a:spLocks xmlns:a="http://schemas.openxmlformats.org/drawingml/2006/main" noGrp="1"/>
          </p:cNvSpPr>
          <p:nvPr/>
        </p:nvSpPr>
        <p:spPr>
          <a:xfrm xmlns:a="http://schemas.openxmlformats.org/drawingml/2006/main">
            <a:off x="723900" y="5514975"/>
            <a:ext cx="4000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425" b="0">
                <a:solidFill>
                  <a:srgbClr val="526174"/>
                </a:solidFill>
                <a:latin typeface="PingFang HK"/>
                <a:ea typeface="PingFang HK"/>
                <a:cs typeface="PingFang HK"/>
              </a:defRPr>
            </a:pPr>
            <a:r>
              <a:rPr sz="1425" b="0">
                <a:solidFill>
                  <a:srgbClr val="526174"/>
                </a:solidFill>
                <a:latin typeface="PingFang HK"/>
                <a:ea typeface="PingFang HK"/>
                <a:cs typeface="PingFang HK"/>
              </a:rPr>
              <a:t>從目標到完整交付</a:t>
            </a:r>
          </a:p>
        </p:txBody>
      </p:sp>
      <p:pic>
        <p:nvPicPr>
          <p:cNvPr id="109" name="">
            <ns20:hlinkClick xmlns:ns20="http://schemas.openxmlformats.org/drawingml/2006/main" xmlns:ns21="http://schemas.openxmlformats.org/officeDocument/2006/relationships" ns21:id="rIdProduct10"/>
          </p:cNvPr>
          <p:cNvPicPr>
            <a:picLocks xmlns:a="http://schemas.openxmlformats.org/drawingml/2006/main" noChangeAspect="1"/>
          </p:cNvPicPr>
          <p:nvPr/>
        </p:nvPicPr>
        <p:blipFill>
          <a:blip xmlns:r="http://schemas.openxmlformats.org/officeDocument/2006/relationships" xmlns:a="http://schemas.openxmlformats.org/drawingml/2006/main" r:embed="R7b104d4438eb4ca0"/>
          <a:stretch xmlns:a="http://schemas.openxmlformats.org/drawingml/2006/main"/>
        </p:blipFill>
        <p:spPr>
          <a:xfrm xmlns:a="http://schemas.openxmlformats.org/drawingml/2006/main">
            <a:off x="723900" y="6057900"/>
            <a:ext cx="495300" cy="495300"/>
          </a:xfrm>
          <a:prstGeom xmlns:a="http://schemas.openxmlformats.org/drawingml/2006/main" prst="rect">
            <a:avLst/>
          </a:prstGeom>
        </p:spPr>
      </p:pic>
      <p:sp>
        <p:nvSpPr>
          <p:cNvPr id="46" name="">
            <a:extLst xmlns:a="http://schemas.openxmlformats.org/drawingml/2006/main">
              <a:ext uri="{FF2B5EF4-FFF2-40B4-BE49-F238E27FC236}">
                <a16:creationId xmlns:a16="http://schemas.microsoft.com/office/drawing/2014/main" id="{42CBFDF4-BBA3-47DB-B837-4E43AD395F04}"/>
              </a:ext>
            </a:extLst>
          </p:cNvPr>
          <p:cNvSpPr>
            <a:spLocks xmlns:a="http://schemas.openxmlformats.org/drawingml/2006/main" noGrp="1"/>
          </p:cNvSpPr>
          <p:nvPr/>
        </p:nvSpPr>
        <p:spPr>
          <a:xfrm xmlns:a="http://schemas.openxmlformats.org/drawingml/2006/main">
            <a:off x="1333500" y="6105525"/>
            <a:ext cx="14287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725" b="1">
                <a:solidFill>
                  <a:srgbClr val="10233D"/>
                </a:solidFill>
                <a:latin typeface="Manrope"/>
                <a:ea typeface="Manrope"/>
                <a:cs typeface="Manrope"/>
              </a:defRPr>
            </a:pPr>
            <a:r>
              <a:rPr sz="1725" b="1">
                <a:solidFill>
                  <a:srgbClr val="10233D"/>
                </a:solidFill>
                <a:latin typeface="Manrope"/>
                <a:ea typeface="Manrope"/>
                <a:cs typeface="Manrope"/>
              </a:rPr>
              <a:t>Manus</a:t>
            </a:r>
          </a:p>
        </p:txBody>
      </p:sp>
      <p:pic>
        <p:nvPicPr>
          <p:cNvPr id="111" name="">
            <ns22:hlinkClick xmlns:ns22="http://schemas.openxmlformats.org/drawingml/2006/main" xmlns:ns23="http://schemas.openxmlformats.org/officeDocument/2006/relationships" ns23:id="rIdProduct11"/>
          </p:cNvPr>
          <p:cNvPicPr>
            <a:picLocks xmlns:a="http://schemas.openxmlformats.org/drawingml/2006/main" noChangeAspect="1"/>
          </p:cNvPicPr>
          <p:nvPr/>
        </p:nvPicPr>
        <p:blipFill>
          <a:blip xmlns:r="http://schemas.openxmlformats.org/officeDocument/2006/relationships" xmlns:a="http://schemas.openxmlformats.org/drawingml/2006/main" r:embed="R9b001cf0cb354b35"/>
          <a:stretch xmlns:a="http://schemas.openxmlformats.org/drawingml/2006/main"/>
        </p:blipFill>
        <p:spPr>
          <a:xfrm xmlns:a="http://schemas.openxmlformats.org/drawingml/2006/main">
            <a:off x="2800350" y="6057900"/>
            <a:ext cx="495300" cy="495300"/>
          </a:xfrm>
          <a:prstGeom xmlns:a="http://schemas.openxmlformats.org/drawingml/2006/main" prst="rect">
            <a:avLst/>
          </a:prstGeom>
        </p:spPr>
      </p:pic>
      <p:sp>
        <p:nvSpPr>
          <p:cNvPr id="48" name="">
            <a:extLst xmlns:a="http://schemas.openxmlformats.org/drawingml/2006/main">
              <a:ext uri="{FF2B5EF4-FFF2-40B4-BE49-F238E27FC236}">
                <a16:creationId xmlns:a16="http://schemas.microsoft.com/office/drawing/2014/main" id="{623E3FE7-3B7C-4A8D-81EC-4863FD87EEFD}"/>
              </a:ext>
            </a:extLst>
          </p:cNvPr>
          <p:cNvSpPr>
            <a:spLocks xmlns:a="http://schemas.openxmlformats.org/drawingml/2006/main" noGrp="1"/>
          </p:cNvSpPr>
          <p:nvPr/>
        </p:nvSpPr>
        <p:spPr>
          <a:xfrm xmlns:a="http://schemas.openxmlformats.org/drawingml/2006/main">
            <a:off x="3409950" y="6105525"/>
            <a:ext cx="14287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725" b="1">
                <a:solidFill>
                  <a:srgbClr val="10233D"/>
                </a:solidFill>
                <a:latin typeface="Manrope"/>
                <a:ea typeface="Manrope"/>
                <a:cs typeface="Manrope"/>
              </a:defRPr>
            </a:pPr>
            <a:r>
              <a:rPr sz="1725" b="1">
                <a:solidFill>
                  <a:srgbClr val="10233D"/>
                </a:solidFill>
                <a:latin typeface="Manrope"/>
                <a:ea typeface="Manrope"/>
                <a:cs typeface="Manrope"/>
              </a:rPr>
              <a:t>ChatGPT</a:t>
            </a:r>
          </a:p>
        </p:txBody>
      </p:sp>
      <p:sp>
        <p:nvSpPr>
          <p:cNvPr id="49" name="">
            <a:extLst xmlns:a="http://schemas.openxmlformats.org/drawingml/2006/main">
              <a:ext uri="{FF2B5EF4-FFF2-40B4-BE49-F238E27FC236}">
                <a16:creationId xmlns:a16="http://schemas.microsoft.com/office/drawing/2014/main" id="{7C9DD6D8-67CE-4D6A-AC21-E97AFAF46E7D}"/>
              </a:ext>
            </a:extLst>
          </p:cNvPr>
          <p:cNvSpPr>
            <a:spLocks xmlns:a="http://schemas.openxmlformats.org/drawingml/2006/main" noGrp="1"/>
          </p:cNvSpPr>
          <p:nvPr/>
        </p:nvSpPr>
        <p:spPr>
          <a:xfrm xmlns:a="http://schemas.openxmlformats.org/drawingml/2006/main">
            <a:off x="3409950" y="6372225"/>
            <a:ext cx="14287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725" b="1">
                <a:solidFill>
                  <a:srgbClr val="10233D"/>
                </a:solidFill>
                <a:latin typeface="Manrope"/>
                <a:ea typeface="Manrope"/>
                <a:cs typeface="Manrope"/>
              </a:defRPr>
            </a:pPr>
            <a:r>
              <a:rPr sz="1725" b="1">
                <a:solidFill>
                  <a:srgbClr val="10233D"/>
                </a:solidFill>
                <a:latin typeface="Manrope"/>
                <a:ea typeface="Manrope"/>
                <a:cs typeface="Manrope"/>
              </a:rPr>
              <a:t>Work</a:t>
            </a:r>
          </a:p>
        </p:txBody>
      </p:sp>
      <p:pic>
        <p:nvPicPr>
          <p:cNvPr id="114" name="">
            <ns24:hlinkClick xmlns:ns24="http://schemas.openxmlformats.org/drawingml/2006/main" xmlns:ns25="http://schemas.openxmlformats.org/officeDocument/2006/relationships" ns25:id="rIdProduct12"/>
          </p:cNvPr>
          <p:cNvPicPr>
            <a:picLocks xmlns:a="http://schemas.openxmlformats.org/drawingml/2006/main" noChangeAspect="1"/>
          </p:cNvPicPr>
          <p:nvPr/>
        </p:nvPicPr>
        <p:blipFill>
          <a:blip xmlns:r="http://schemas.openxmlformats.org/officeDocument/2006/relationships" xmlns:a="http://schemas.openxmlformats.org/drawingml/2006/main" r:embed="R0e02c8a78bcf478e"/>
          <a:stretch xmlns:a="http://schemas.openxmlformats.org/drawingml/2006/main"/>
        </p:blipFill>
        <p:spPr>
          <a:xfrm xmlns:a="http://schemas.openxmlformats.org/drawingml/2006/main">
            <a:off x="723900" y="7010400"/>
            <a:ext cx="495300" cy="495300"/>
          </a:xfrm>
          <a:prstGeom xmlns:a="http://schemas.openxmlformats.org/drawingml/2006/main" prst="rect">
            <a:avLst/>
          </a:prstGeom>
        </p:spPr>
      </p:pic>
      <p:sp>
        <p:nvSpPr>
          <p:cNvPr id="51" name="">
            <a:extLst xmlns:a="http://schemas.openxmlformats.org/drawingml/2006/main">
              <a:ext uri="{FF2B5EF4-FFF2-40B4-BE49-F238E27FC236}">
                <a16:creationId xmlns:a16="http://schemas.microsoft.com/office/drawing/2014/main" id="{EF4E8DA9-5AEB-4194-844B-9158779CF9BF}"/>
              </a:ext>
            </a:extLst>
          </p:cNvPr>
          <p:cNvSpPr>
            <a:spLocks xmlns:a="http://schemas.openxmlformats.org/drawingml/2006/main" noGrp="1"/>
          </p:cNvSpPr>
          <p:nvPr/>
        </p:nvSpPr>
        <p:spPr>
          <a:xfrm xmlns:a="http://schemas.openxmlformats.org/drawingml/2006/main">
            <a:off x="1333500" y="7058025"/>
            <a:ext cx="14287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725" b="1">
                <a:solidFill>
                  <a:srgbClr val="10233D"/>
                </a:solidFill>
                <a:latin typeface="Manrope"/>
                <a:ea typeface="Manrope"/>
                <a:cs typeface="Manrope"/>
              </a:defRPr>
            </a:pPr>
            <a:r>
              <a:rPr sz="1725" b="1">
                <a:solidFill>
                  <a:srgbClr val="10233D"/>
                </a:solidFill>
                <a:latin typeface="Manrope"/>
                <a:ea typeface="Manrope"/>
                <a:cs typeface="Manrope"/>
              </a:rPr>
              <a:t>Genspark</a:t>
            </a:r>
          </a:p>
        </p:txBody>
      </p:sp>
      <p:sp>
        <p:nvSpPr>
          <p:cNvPr id="52" name="">
            <a:extLst xmlns:a="http://schemas.openxmlformats.org/drawingml/2006/main">
              <a:ext uri="{FF2B5EF4-FFF2-40B4-BE49-F238E27FC236}">
                <a16:creationId xmlns:a16="http://schemas.microsoft.com/office/drawing/2014/main" id="{3AA91C5B-69FF-455C-97CB-552EF10EB557}"/>
              </a:ext>
            </a:extLst>
          </p:cNvPr>
          <p:cNvSpPr>
            <a:spLocks xmlns:a="http://schemas.openxmlformats.org/drawingml/2006/main" noGrp="1"/>
          </p:cNvSpPr>
          <p:nvPr/>
        </p:nvSpPr>
        <p:spPr>
          <a:xfrm xmlns:a="http://schemas.openxmlformats.org/drawingml/2006/main">
            <a:off x="1333500" y="7324725"/>
            <a:ext cx="14287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725" b="1">
                <a:solidFill>
                  <a:srgbClr val="10233D"/>
                </a:solidFill>
                <a:latin typeface="Manrope"/>
                <a:ea typeface="Manrope"/>
                <a:cs typeface="Manrope"/>
              </a:defRPr>
            </a:pPr>
            <a:r>
              <a:rPr sz="1725" b="1">
                <a:solidFill>
                  <a:srgbClr val="10233D"/>
                </a:solidFill>
                <a:latin typeface="Manrope"/>
                <a:ea typeface="Manrope"/>
                <a:cs typeface="Manrope"/>
              </a:rPr>
              <a:t>Super Agent</a:t>
            </a:r>
          </a:p>
        </p:txBody>
      </p:sp>
      <p:pic>
        <p:nvPicPr>
          <p:cNvPr id="117" name="">
            <ns26:hlinkClick xmlns:ns26="http://schemas.openxmlformats.org/drawingml/2006/main" xmlns:ns27="http://schemas.openxmlformats.org/officeDocument/2006/relationships" ns27:id="rIdProduct13"/>
          </p:cNvPr>
          <p:cNvPicPr>
            <a:picLocks xmlns:a="http://schemas.openxmlformats.org/drawingml/2006/main" noChangeAspect="1"/>
          </p:cNvPicPr>
          <p:nvPr/>
        </p:nvPicPr>
        <p:blipFill>
          <a:blip xmlns:r="http://schemas.openxmlformats.org/officeDocument/2006/relationships" xmlns:a="http://schemas.openxmlformats.org/drawingml/2006/main" r:embed="R92ecf523805848a8"/>
          <a:stretch xmlns:a="http://schemas.openxmlformats.org/drawingml/2006/main"/>
        </p:blipFill>
        <p:spPr>
          <a:xfrm xmlns:a="http://schemas.openxmlformats.org/drawingml/2006/main">
            <a:off x="2800350" y="7010400"/>
            <a:ext cx="495300" cy="495300"/>
          </a:xfrm>
          <a:prstGeom xmlns:a="http://schemas.openxmlformats.org/drawingml/2006/main" prst="rect">
            <a:avLst/>
          </a:prstGeom>
        </p:spPr>
      </p:pic>
      <p:sp>
        <p:nvSpPr>
          <p:cNvPr id="54" name="">
            <a:extLst xmlns:a="http://schemas.openxmlformats.org/drawingml/2006/main">
              <a:ext uri="{FF2B5EF4-FFF2-40B4-BE49-F238E27FC236}">
                <a16:creationId xmlns:a16="http://schemas.microsoft.com/office/drawing/2014/main" id="{7EDA4E4F-44A4-49A7-B219-B3F7EA66CF10}"/>
              </a:ext>
            </a:extLst>
          </p:cNvPr>
          <p:cNvSpPr>
            <a:spLocks xmlns:a="http://schemas.openxmlformats.org/drawingml/2006/main" noGrp="1"/>
          </p:cNvSpPr>
          <p:nvPr/>
        </p:nvSpPr>
        <p:spPr>
          <a:xfrm xmlns:a="http://schemas.openxmlformats.org/drawingml/2006/main">
            <a:off x="3409950" y="7058025"/>
            <a:ext cx="14287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725" b="1">
                <a:solidFill>
                  <a:srgbClr val="10233D"/>
                </a:solidFill>
                <a:latin typeface="Manrope"/>
                <a:ea typeface="Manrope"/>
                <a:cs typeface="Manrope"/>
              </a:defRPr>
            </a:pPr>
            <a:r>
              <a:rPr sz="1725" b="1">
                <a:solidFill>
                  <a:srgbClr val="10233D"/>
                </a:solidFill>
                <a:latin typeface="Manrope"/>
                <a:ea typeface="Manrope"/>
                <a:cs typeface="Manrope"/>
              </a:rPr>
              <a:t>Perplexity</a:t>
            </a:r>
          </a:p>
        </p:txBody>
      </p:sp>
      <p:sp>
        <p:nvSpPr>
          <p:cNvPr id="55" name="">
            <a:extLst xmlns:a="http://schemas.openxmlformats.org/drawingml/2006/main">
              <a:ext uri="{FF2B5EF4-FFF2-40B4-BE49-F238E27FC236}">
                <a16:creationId xmlns:a16="http://schemas.microsoft.com/office/drawing/2014/main" id="{0AADDCBF-4EC8-45C3-A042-9D0548786D92}"/>
              </a:ext>
            </a:extLst>
          </p:cNvPr>
          <p:cNvSpPr>
            <a:spLocks xmlns:a="http://schemas.openxmlformats.org/drawingml/2006/main" noGrp="1"/>
          </p:cNvSpPr>
          <p:nvPr/>
        </p:nvSpPr>
        <p:spPr>
          <a:xfrm xmlns:a="http://schemas.openxmlformats.org/drawingml/2006/main">
            <a:off x="3409950" y="7324725"/>
            <a:ext cx="14287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725" b="1">
                <a:solidFill>
                  <a:srgbClr val="10233D"/>
                </a:solidFill>
                <a:latin typeface="Manrope"/>
                <a:ea typeface="Manrope"/>
                <a:cs typeface="Manrope"/>
              </a:defRPr>
            </a:pPr>
            <a:r>
              <a:rPr sz="1725" b="1">
                <a:solidFill>
                  <a:srgbClr val="10233D"/>
                </a:solidFill>
                <a:latin typeface="Manrope"/>
                <a:ea typeface="Manrope"/>
                <a:cs typeface="Manrope"/>
              </a:rPr>
              <a:t>Computer</a:t>
            </a:r>
          </a:p>
        </p:txBody>
      </p:sp>
      <p:sp>
        <p:nvSpPr>
          <p:cNvPr id="56" name="">
            <a:extLst xmlns:a="http://schemas.openxmlformats.org/drawingml/2006/main">
              <a:ext uri="{FF2B5EF4-FFF2-40B4-BE49-F238E27FC236}">
                <a16:creationId xmlns:a16="http://schemas.microsoft.com/office/drawing/2014/main" id="{93CAAF82-008F-49BB-9F6C-A4D86B9FB7AD}"/>
              </a:ext>
            </a:extLst>
          </p:cNvPr>
          <p:cNvSpPr>
            <a:spLocks xmlns:a="http://schemas.openxmlformats.org/drawingml/2006/main" noGrp="1"/>
          </p:cNvSpPr>
          <p:nvPr/>
        </p:nvSpPr>
        <p:spPr>
          <a:xfrm xmlns:a="http://schemas.openxmlformats.org/drawingml/2006/main">
            <a:off x="5048250" y="5114925"/>
            <a:ext cx="39433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250" b="1">
                <a:solidFill>
                  <a:srgbClr val="0B756A"/>
                </a:solidFill>
                <a:latin typeface="Manrope"/>
                <a:ea typeface="Manrope"/>
                <a:cs typeface="Manrope"/>
              </a:defRPr>
            </a:pPr>
            <a:r>
              <a:rPr sz="2250" b="1">
                <a:solidFill>
                  <a:srgbClr val="0B756A"/>
                </a:solidFill>
                <a:latin typeface="Manrope"/>
                <a:ea typeface="Manrope"/>
                <a:cs typeface="Manrope"/>
              </a:rPr>
              <a:t>Keep a teammate</a:t>
            </a:r>
          </a:p>
        </p:txBody>
      </p:sp>
      <p:sp>
        <p:nvSpPr>
          <p:cNvPr id="57" name="">
            <a:extLst xmlns:a="http://schemas.openxmlformats.org/drawingml/2006/main">
              <a:ext uri="{FF2B5EF4-FFF2-40B4-BE49-F238E27FC236}">
                <a16:creationId xmlns:a16="http://schemas.microsoft.com/office/drawing/2014/main" id="{BB7C2072-B601-4C7D-A2D5-D49182F1BFB8}"/>
              </a:ext>
            </a:extLst>
          </p:cNvPr>
          <p:cNvSpPr>
            <a:spLocks xmlns:a="http://schemas.openxmlformats.org/drawingml/2006/main" noGrp="1"/>
          </p:cNvSpPr>
          <p:nvPr/>
        </p:nvSpPr>
        <p:spPr>
          <a:xfrm xmlns:a="http://schemas.openxmlformats.org/drawingml/2006/main">
            <a:off x="5048250" y="5514975"/>
            <a:ext cx="39433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425" b="0">
                <a:solidFill>
                  <a:srgbClr val="526174"/>
                </a:solidFill>
                <a:latin typeface="PingFang HK"/>
                <a:ea typeface="PingFang HK"/>
                <a:cs typeface="PingFang HK"/>
              </a:defRPr>
            </a:pPr>
            <a:r>
              <a:rPr sz="1425" b="0">
                <a:solidFill>
                  <a:srgbClr val="526174"/>
                </a:solidFill>
                <a:latin typeface="PingFang HK"/>
                <a:ea typeface="PingFang HK"/>
                <a:cs typeface="PingFang HK"/>
              </a:rPr>
              <a:t>記住背景，持續協作</a:t>
            </a:r>
          </a:p>
        </p:txBody>
      </p:sp>
      <p:pic>
        <p:nvPicPr>
          <p:cNvPr id="122" name="">
            <ns28:hlinkClick xmlns:ns28="http://schemas.openxmlformats.org/drawingml/2006/main" xmlns:ns29="http://schemas.openxmlformats.org/officeDocument/2006/relationships" ns29:id="rIdProduct14"/>
          </p:cNvPr>
          <p:cNvPicPr>
            <a:picLocks xmlns:a="http://schemas.openxmlformats.org/drawingml/2006/main" noChangeAspect="1"/>
          </p:cNvPicPr>
          <p:nvPr/>
        </p:nvPicPr>
        <p:blipFill>
          <a:blip xmlns:r="http://schemas.openxmlformats.org/officeDocument/2006/relationships" xmlns:a="http://schemas.openxmlformats.org/drawingml/2006/main" r:embed="Rf2c3b7339e174664"/>
          <a:stretch xmlns:a="http://schemas.openxmlformats.org/drawingml/2006/main"/>
        </p:blipFill>
        <p:spPr>
          <a:xfrm xmlns:a="http://schemas.openxmlformats.org/drawingml/2006/main">
            <a:off x="5400675" y="6181725"/>
            <a:ext cx="552450" cy="552450"/>
          </a:xfrm>
          <a:prstGeom xmlns:a="http://schemas.openxmlformats.org/drawingml/2006/main" prst="rect">
            <a:avLst/>
          </a:prstGeom>
        </p:spPr>
      </p:pic>
      <p:sp>
        <p:nvSpPr>
          <p:cNvPr id="59" name="">
            <a:extLst xmlns:a="http://schemas.openxmlformats.org/drawingml/2006/main">
              <a:ext uri="{FF2B5EF4-FFF2-40B4-BE49-F238E27FC236}">
                <a16:creationId xmlns:a16="http://schemas.microsoft.com/office/drawing/2014/main" id="{94FA062B-1EF0-4B3A-A04B-E2167A978476}"/>
              </a:ext>
            </a:extLst>
          </p:cNvPr>
          <p:cNvSpPr>
            <a:spLocks xmlns:a="http://schemas.openxmlformats.org/drawingml/2006/main" noGrp="1"/>
          </p:cNvSpPr>
          <p:nvPr/>
        </p:nvSpPr>
        <p:spPr>
          <a:xfrm xmlns:a="http://schemas.openxmlformats.org/drawingml/2006/main">
            <a:off x="5048250" y="6781800"/>
            <a:ext cx="12573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ctr">
              <a:defRPr sz="1650" b="1">
                <a:solidFill>
                  <a:srgbClr val="10233D"/>
                </a:solidFill>
                <a:latin typeface="Manrope"/>
                <a:ea typeface="Manrope"/>
                <a:cs typeface="Manrope"/>
              </a:defRPr>
            </a:pPr>
            <a:r>
              <a:rPr sz="1650" b="1">
                <a:solidFill>
                  <a:srgbClr val="10233D"/>
                </a:solidFill>
                <a:latin typeface="Manrope"/>
                <a:ea typeface="Manrope"/>
                <a:cs typeface="Manrope"/>
              </a:rPr>
              <a:t>Grok Bot</a:t>
            </a:r>
          </a:p>
        </p:txBody>
      </p:sp>
      <p:pic>
        <p:nvPicPr>
          <p:cNvPr id="124" name="">
            <ns30:hlinkClick xmlns:ns30="http://schemas.openxmlformats.org/drawingml/2006/main" xmlns:ns31="http://schemas.openxmlformats.org/officeDocument/2006/relationships" ns31:id="rIdProduct15"/>
          </p:cNvPr>
          <p:cNvPicPr>
            <a:picLocks xmlns:a="http://schemas.openxmlformats.org/drawingml/2006/main" noChangeAspect="1"/>
          </p:cNvPicPr>
          <p:nvPr/>
        </p:nvPicPr>
        <p:blipFill>
          <a:blip xmlns:r="http://schemas.openxmlformats.org/officeDocument/2006/relationships" xmlns:a="http://schemas.openxmlformats.org/drawingml/2006/main" r:embed="Rb8d7a8863b67468d"/>
          <a:stretch xmlns:a="http://schemas.openxmlformats.org/drawingml/2006/main"/>
        </p:blipFill>
        <p:spPr>
          <a:xfrm xmlns:a="http://schemas.openxmlformats.org/drawingml/2006/main">
            <a:off x="6724650" y="6181725"/>
            <a:ext cx="552450" cy="552450"/>
          </a:xfrm>
          <a:prstGeom xmlns:a="http://schemas.openxmlformats.org/drawingml/2006/main" prst="rect">
            <a:avLst/>
          </a:prstGeom>
        </p:spPr>
      </p:pic>
      <p:sp>
        <p:nvSpPr>
          <p:cNvPr id="61" name="">
            <a:extLst xmlns:a="http://schemas.openxmlformats.org/drawingml/2006/main">
              <a:ext uri="{FF2B5EF4-FFF2-40B4-BE49-F238E27FC236}">
                <a16:creationId xmlns:a16="http://schemas.microsoft.com/office/drawing/2014/main" id="{6FDFCE19-DA35-4402-8515-1CB14D3FCDBF}"/>
              </a:ext>
            </a:extLst>
          </p:cNvPr>
          <p:cNvSpPr>
            <a:spLocks xmlns:a="http://schemas.openxmlformats.org/drawingml/2006/main" noGrp="1"/>
          </p:cNvSpPr>
          <p:nvPr/>
        </p:nvSpPr>
        <p:spPr>
          <a:xfrm xmlns:a="http://schemas.openxmlformats.org/drawingml/2006/main">
            <a:off x="6372225" y="6781800"/>
            <a:ext cx="12573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ctr">
              <a:defRPr sz="1650" b="1">
                <a:solidFill>
                  <a:srgbClr val="10233D"/>
                </a:solidFill>
                <a:latin typeface="Manrope"/>
                <a:ea typeface="Manrope"/>
                <a:cs typeface="Manrope"/>
              </a:defRPr>
            </a:pPr>
            <a:r>
              <a:rPr sz="1650" b="1">
                <a:solidFill>
                  <a:srgbClr val="10233D"/>
                </a:solidFill>
                <a:latin typeface="Manrope"/>
                <a:ea typeface="Manrope"/>
                <a:cs typeface="Manrope"/>
              </a:rPr>
              <a:t>OpenClaw</a:t>
            </a:r>
          </a:p>
        </p:txBody>
      </p:sp>
      <p:pic>
        <p:nvPicPr>
          <p:cNvPr id="126" name="">
            <ns32:hlinkClick xmlns:ns32="http://schemas.openxmlformats.org/drawingml/2006/main" xmlns:ns33="http://schemas.openxmlformats.org/officeDocument/2006/relationships" ns33:id="rIdProduct16"/>
          </p:cNvPr>
          <p:cNvPicPr>
            <a:picLocks xmlns:a="http://schemas.openxmlformats.org/drawingml/2006/main" noChangeAspect="1"/>
          </p:cNvPicPr>
          <p:nvPr/>
        </p:nvPicPr>
        <p:blipFill>
          <a:blip xmlns:r="http://schemas.openxmlformats.org/officeDocument/2006/relationships" xmlns:a="http://schemas.openxmlformats.org/drawingml/2006/main" r:embed="R70ceb3423a5340cc"/>
          <a:stretch xmlns:a="http://schemas.openxmlformats.org/drawingml/2006/main"/>
        </p:blipFill>
        <p:spPr>
          <a:xfrm xmlns:a="http://schemas.openxmlformats.org/drawingml/2006/main">
            <a:off x="8048625" y="6181725"/>
            <a:ext cx="552450" cy="552450"/>
          </a:xfrm>
          <a:prstGeom xmlns:a="http://schemas.openxmlformats.org/drawingml/2006/main" prst="rect">
            <a:avLst/>
          </a:prstGeom>
        </p:spPr>
      </p:pic>
      <p:sp>
        <p:nvSpPr>
          <p:cNvPr id="63" name="">
            <a:extLst xmlns:a="http://schemas.openxmlformats.org/drawingml/2006/main">
              <a:ext uri="{FF2B5EF4-FFF2-40B4-BE49-F238E27FC236}">
                <a16:creationId xmlns:a16="http://schemas.microsoft.com/office/drawing/2014/main" id="{4645B5CC-0161-4EA6-9CBB-2F1C5C5DC225}"/>
              </a:ext>
            </a:extLst>
          </p:cNvPr>
          <p:cNvSpPr>
            <a:spLocks xmlns:a="http://schemas.openxmlformats.org/drawingml/2006/main" noGrp="1"/>
          </p:cNvSpPr>
          <p:nvPr/>
        </p:nvSpPr>
        <p:spPr>
          <a:xfrm xmlns:a="http://schemas.openxmlformats.org/drawingml/2006/main">
            <a:off x="7696200" y="6781800"/>
            <a:ext cx="12573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ctr">
              <a:defRPr sz="1650" b="1">
                <a:solidFill>
                  <a:srgbClr val="10233D"/>
                </a:solidFill>
                <a:latin typeface="Manrope"/>
                <a:ea typeface="Manrope"/>
                <a:cs typeface="Manrope"/>
              </a:defRPr>
            </a:pPr>
            <a:r>
              <a:rPr sz="1650" b="1">
                <a:solidFill>
                  <a:srgbClr val="10233D"/>
                </a:solidFill>
                <a:latin typeface="Manrope"/>
                <a:ea typeface="Manrope"/>
                <a:cs typeface="Manrope"/>
              </a:rPr>
              <a:t>Hermes</a:t>
            </a:r>
          </a:p>
        </p:txBody>
      </p:sp>
      <p:sp>
        <p:nvSpPr>
          <p:cNvPr id="64" name="">
            <a:extLst xmlns:a="http://schemas.openxmlformats.org/drawingml/2006/main">
              <a:ext uri="{FF2B5EF4-FFF2-40B4-BE49-F238E27FC236}">
                <a16:creationId xmlns:a16="http://schemas.microsoft.com/office/drawing/2014/main" id="{CB2A316C-FFFB-4B43-A15F-5D5288C36CE9}"/>
              </a:ext>
            </a:extLst>
          </p:cNvPr>
          <p:cNvSpPr>
            <a:spLocks xmlns:a="http://schemas.openxmlformats.org/drawingml/2006/main" noGrp="1"/>
          </p:cNvSpPr>
          <p:nvPr/>
        </p:nvSpPr>
        <p:spPr>
          <a:xfrm xmlns:a="http://schemas.openxmlformats.org/drawingml/2006/main">
            <a:off x="5048250" y="7315200"/>
            <a:ext cx="39433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800" b="0">
                <a:solidFill>
                  <a:srgbClr val="526174"/>
                </a:solidFill>
                <a:latin typeface="Manrope"/>
                <a:ea typeface="Manrope"/>
                <a:cs typeface="Manrope"/>
              </a:defRPr>
            </a:pPr>
            <a:r>
              <a:rPr sz="1800" b="0">
                <a:solidFill>
                  <a:srgbClr val="526174"/>
                </a:solidFill>
                <a:latin typeface="Manrope"/>
                <a:ea typeface="Manrope"/>
                <a:cs typeface="Manrope"/>
              </a:rPr>
              <a:t>Memory · routines · handoffs</a:t>
            </a:r>
          </a:p>
        </p:txBody>
      </p:sp>
    </p:spTree>
    <p:extLst>
      <p:ext uri="{BB962C8B-B14F-4D97-AF65-F5344CB8AC3E}">
        <p14:creationId xmlns:p14="http://schemas.microsoft.com/office/powerpoint/2010/main" val="879246613"/>
      </p:ext>
    </p:extLst>
  </p:cSld>
</p:sld>
</file>

<file path=ppt/slides/slide11.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A5D1A256-A443-4A24-A156-7779772F5C52}"/>
              </a:ext>
            </a:extLst>
          </p:cNvPr>
          <p:cNvSpPr>
            <a:spLocks xmlns:a="http://schemas.openxmlformats.org/drawingml/2006/main" noGrp="1"/>
          </p:cNvSpPr>
          <p:nvPr/>
        </p:nvSpPr>
        <p:spPr>
          <a:xfrm xmlns:a="http://schemas.openxmlformats.org/drawingml/2006/main">
            <a:off x="495300" y="381000"/>
            <a:ext cx="1381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E64F2A"/>
                </a:solidFill>
                <a:latin typeface="Manrope"/>
                <a:ea typeface="Manrope"/>
                <a:cs typeface="Manrope"/>
              </a:defRPr>
            </a:pPr>
            <a:r>
              <a:rPr sz="1500" b="1">
                <a:solidFill>
                  <a:srgbClr val="E64F2A"/>
                </a:solidFill>
                <a:latin typeface="Manrope"/>
                <a:ea typeface="Manrope"/>
                <a:cs typeface="Manrope"/>
              </a:rPr>
              <a:t>02 / OPENCLAW</a:t>
            </a:r>
          </a:p>
        </p:txBody>
      </p:sp>
      <p:sp>
        <p:nvSpPr>
          <p:cNvPr id="2" name="">
            <a:extLst xmlns:a="http://schemas.openxmlformats.org/drawingml/2006/main">
              <a:ext uri="{FF2B5EF4-FFF2-40B4-BE49-F238E27FC236}">
                <a16:creationId xmlns:a16="http://schemas.microsoft.com/office/drawing/2014/main" id="{6A2D5B63-1837-49B9-940F-15C93EB0EE69}"/>
              </a:ext>
            </a:extLst>
          </p:cNvPr>
          <p:cNvSpPr>
            <a:spLocks xmlns:a="http://schemas.openxmlformats.org/drawingml/2006/main" noGrp="1"/>
          </p:cNvSpPr>
          <p:nvPr/>
        </p:nvSpPr>
        <p:spPr>
          <a:xfrm xmlns:a="http://schemas.openxmlformats.org/drawingml/2006/main">
            <a:off x="495300" y="914400"/>
            <a:ext cx="14249400" cy="19050"/>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87FE9140-0F7C-4E8A-8366-E3A553873E1F}"/>
              </a:ext>
            </a:extLst>
          </p:cNvPr>
          <p:cNvSpPr>
            <a:spLocks xmlns:a="http://schemas.openxmlformats.org/drawingml/2006/main" noGrp="1"/>
          </p:cNvSpPr>
          <p:nvPr/>
        </p:nvSpPr>
        <p:spPr>
          <a:xfrm xmlns:a="http://schemas.openxmlformats.org/drawingml/2006/main">
            <a:off x="9201150" y="1428750"/>
            <a:ext cx="28575" cy="6038850"/>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CD4BDA8D-7957-4E56-AA83-494EF98EFD3D}"/>
              </a:ext>
            </a:extLst>
          </p:cNvPr>
          <p:cNvSpPr>
            <a:spLocks xmlns:a="http://schemas.openxmlformats.org/drawingml/2006/main" noGrp="1"/>
          </p:cNvSpPr>
          <p:nvPr/>
        </p:nvSpPr>
        <p:spPr>
          <a:xfrm xmlns:a="http://schemas.openxmlformats.org/drawingml/2006/main">
            <a:off x="9601200" y="186690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10233D"/>
                </a:solidFill>
                <a:latin typeface="Manrope"/>
                <a:ea typeface="Manrope"/>
                <a:cs typeface="Manrope"/>
              </a:defRPr>
            </a:pPr>
            <a:r>
              <a:rPr sz="4200" b="1">
                <a:solidFill>
                  <a:srgbClr val="10233D"/>
                </a:solidFill>
                <a:latin typeface="Manrope"/>
                <a:ea typeface="Manrope"/>
                <a:cs typeface="Manrope"/>
              </a:rPr>
              <a:t>OpenClaw</a:t>
            </a:r>
          </a:p>
        </p:txBody>
      </p:sp>
      <p:sp>
        <p:nvSpPr>
          <p:cNvPr id="5" name="">
            <a:extLst xmlns:a="http://schemas.openxmlformats.org/drawingml/2006/main">
              <a:ext uri="{FF2B5EF4-FFF2-40B4-BE49-F238E27FC236}">
                <a16:creationId xmlns:a16="http://schemas.microsoft.com/office/drawing/2014/main" id="{D5834992-5093-48BE-A3F4-A140BA34A869}"/>
              </a:ext>
            </a:extLst>
          </p:cNvPr>
          <p:cNvSpPr>
            <a:spLocks xmlns:a="http://schemas.openxmlformats.org/drawingml/2006/main" noGrp="1"/>
          </p:cNvSpPr>
          <p:nvPr/>
        </p:nvSpPr>
        <p:spPr>
          <a:xfrm xmlns:a="http://schemas.openxmlformats.org/drawingml/2006/main">
            <a:off x="9601200" y="253365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10233D"/>
                </a:solidFill>
                <a:latin typeface="Manrope"/>
                <a:ea typeface="Manrope"/>
                <a:cs typeface="Manrope"/>
              </a:defRPr>
            </a:pPr>
            <a:r>
              <a:rPr sz="4200" b="1">
                <a:solidFill>
                  <a:srgbClr val="10233D"/>
                </a:solidFill>
                <a:latin typeface="Manrope"/>
                <a:ea typeface="Manrope"/>
                <a:cs typeface="Manrope"/>
              </a:rPr>
              <a:t>gives recurring</a:t>
            </a:r>
          </a:p>
        </p:txBody>
      </p:sp>
      <p:sp>
        <p:nvSpPr>
          <p:cNvPr id="6" name="">
            <a:extLst xmlns:a="http://schemas.openxmlformats.org/drawingml/2006/main">
              <a:ext uri="{FF2B5EF4-FFF2-40B4-BE49-F238E27FC236}">
                <a16:creationId xmlns:a16="http://schemas.microsoft.com/office/drawing/2014/main" id="{7A22E504-D4BD-4D0F-82E3-A60A3ACF5519}"/>
              </a:ext>
            </a:extLst>
          </p:cNvPr>
          <p:cNvSpPr>
            <a:spLocks xmlns:a="http://schemas.openxmlformats.org/drawingml/2006/main" noGrp="1"/>
          </p:cNvSpPr>
          <p:nvPr/>
        </p:nvSpPr>
        <p:spPr>
          <a:xfrm xmlns:a="http://schemas.openxmlformats.org/drawingml/2006/main">
            <a:off x="9601200" y="320040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10233D"/>
                </a:solidFill>
                <a:latin typeface="Manrope"/>
                <a:ea typeface="Manrope"/>
                <a:cs typeface="Manrope"/>
              </a:defRPr>
            </a:pPr>
            <a:r>
              <a:rPr sz="4200" b="1">
                <a:solidFill>
                  <a:srgbClr val="10233D"/>
                </a:solidFill>
                <a:latin typeface="Manrope"/>
                <a:ea typeface="Manrope"/>
                <a:cs typeface="Manrope"/>
              </a:rPr>
              <a:t>work a home</a:t>
            </a:r>
          </a:p>
        </p:txBody>
      </p:sp>
      <p:sp>
        <p:nvSpPr>
          <p:cNvPr id="7" name="">
            <a:extLst xmlns:a="http://schemas.openxmlformats.org/drawingml/2006/main">
              <a:ext uri="{FF2B5EF4-FFF2-40B4-BE49-F238E27FC236}">
                <a16:creationId xmlns:a16="http://schemas.microsoft.com/office/drawing/2014/main" id="{F212DD22-FDDE-4481-BF46-53F03B289045}"/>
              </a:ext>
            </a:extLst>
          </p:cNvPr>
          <p:cNvSpPr>
            <a:spLocks xmlns:a="http://schemas.openxmlformats.org/drawingml/2006/main" noGrp="1"/>
          </p:cNvSpPr>
          <p:nvPr/>
        </p:nvSpPr>
        <p:spPr>
          <a:xfrm xmlns:a="http://schemas.openxmlformats.org/drawingml/2006/main">
            <a:off x="9601200" y="3943350"/>
            <a:ext cx="5143500" cy="3509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800" b="0">
                <a:solidFill>
                  <a:srgbClr val="526174"/>
                </a:solidFill>
                <a:latin typeface="PingFang HK"/>
                <a:ea typeface="PingFang HK"/>
                <a:cs typeface="PingFang HK"/>
              </a:defRPr>
            </a:pPr>
            <a:r>
              <a:rPr sz="1800" b="0">
                <a:solidFill>
                  <a:srgbClr val="526174"/>
                </a:solidFill>
                <a:latin typeface="PingFang HK"/>
                <a:ea typeface="PingFang HK"/>
                <a:cs typeface="PingFang HK"/>
              </a:rPr>
              <a:t>OpenClaw：把持續任務，放進日常入口。</a:t>
            </a:r>
          </a:p>
        </p:txBody>
      </p:sp>
      <p:sp>
        <p:nvSpPr>
          <p:cNvPr id="8" name="">
            <a:extLst xmlns:a="http://schemas.openxmlformats.org/drawingml/2006/main">
              <a:ext uri="{FF2B5EF4-FFF2-40B4-BE49-F238E27FC236}">
                <a16:creationId xmlns:a16="http://schemas.microsoft.com/office/drawing/2014/main" id="{D073E2FA-E2AA-4742-AC31-2E3785CD1075}"/>
              </a:ext>
            </a:extLst>
          </p:cNvPr>
          <p:cNvSpPr>
            <a:spLocks xmlns:a="http://schemas.openxmlformats.org/drawingml/2006/main" noGrp="1"/>
          </p:cNvSpPr>
          <p:nvPr/>
        </p:nvSpPr>
        <p:spPr>
          <a:xfrm xmlns:a="http://schemas.openxmlformats.org/drawingml/2006/main">
            <a:off x="9601200" y="5067300"/>
            <a:ext cx="50958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10233D"/>
                </a:solidFill>
                <a:latin typeface="Manrope"/>
                <a:ea typeface="Manrope"/>
                <a:cs typeface="Manrope"/>
              </a:defRPr>
            </a:pPr>
            <a:r>
              <a:rPr sz="2025" b="0">
                <a:solidFill>
                  <a:srgbClr val="10233D"/>
                </a:solidFill>
                <a:latin typeface="Manrope"/>
                <a:ea typeface="Manrope"/>
                <a:cs typeface="Manrope"/>
              </a:rPr>
              <a:t>A familiar messaging entry point</a:t>
            </a:r>
          </a:p>
        </p:txBody>
      </p:sp>
      <p:sp>
        <p:nvSpPr>
          <p:cNvPr id="9" name="">
            <a:extLst xmlns:a="http://schemas.openxmlformats.org/drawingml/2006/main">
              <a:ext uri="{FF2B5EF4-FFF2-40B4-BE49-F238E27FC236}">
                <a16:creationId xmlns:a16="http://schemas.microsoft.com/office/drawing/2014/main" id="{7E176CCB-30FC-4D87-9391-D52A36F8D5B8}"/>
              </a:ext>
            </a:extLst>
          </p:cNvPr>
          <p:cNvSpPr>
            <a:spLocks xmlns:a="http://schemas.openxmlformats.org/drawingml/2006/main" noGrp="1"/>
          </p:cNvSpPr>
          <p:nvPr/>
        </p:nvSpPr>
        <p:spPr>
          <a:xfrm xmlns:a="http://schemas.openxmlformats.org/drawingml/2006/main">
            <a:off x="9601200" y="5436394"/>
            <a:ext cx="5095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526174"/>
                </a:solidFill>
                <a:latin typeface="PingFang HK"/>
                <a:ea typeface="PingFang HK"/>
                <a:cs typeface="PingFang HK"/>
              </a:defRPr>
            </a:pPr>
            <a:r>
              <a:rPr sz="1350" b="0">
                <a:solidFill>
                  <a:srgbClr val="526174"/>
                </a:solidFill>
                <a:latin typeface="PingFang HK"/>
                <a:ea typeface="PingFang HK"/>
                <a:cs typeface="PingFang HK"/>
              </a:rPr>
              <a:t>從熟悉的消息入口開始</a:t>
            </a:r>
          </a:p>
        </p:txBody>
      </p:sp>
      <p:sp>
        <p:nvSpPr>
          <p:cNvPr id="10" name="">
            <a:extLst xmlns:a="http://schemas.openxmlformats.org/drawingml/2006/main">
              <a:ext uri="{FF2B5EF4-FFF2-40B4-BE49-F238E27FC236}">
                <a16:creationId xmlns:a16="http://schemas.microsoft.com/office/drawing/2014/main" id="{5A806AA3-4E80-4AC8-8AF0-24EA4C53BBA3}"/>
              </a:ext>
            </a:extLst>
          </p:cNvPr>
          <p:cNvSpPr>
            <a:spLocks xmlns:a="http://schemas.openxmlformats.org/drawingml/2006/main" noGrp="1"/>
          </p:cNvSpPr>
          <p:nvPr/>
        </p:nvSpPr>
        <p:spPr>
          <a:xfrm xmlns:a="http://schemas.openxmlformats.org/drawingml/2006/main">
            <a:off x="9601200" y="5845969"/>
            <a:ext cx="50958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10233D"/>
                </a:solidFill>
                <a:latin typeface="Manrope"/>
                <a:ea typeface="Manrope"/>
                <a:cs typeface="Manrope"/>
              </a:defRPr>
            </a:pPr>
            <a:r>
              <a:rPr sz="2025" b="0">
                <a:solidFill>
                  <a:srgbClr val="10233D"/>
                </a:solidFill>
                <a:latin typeface="Manrope"/>
                <a:ea typeface="Manrope"/>
                <a:cs typeface="Manrope"/>
              </a:rPr>
              <a:t>Try one daily briefing</a:t>
            </a:r>
          </a:p>
        </p:txBody>
      </p:sp>
      <p:sp>
        <p:nvSpPr>
          <p:cNvPr id="11" name="">
            <a:extLst xmlns:a="http://schemas.openxmlformats.org/drawingml/2006/main">
              <a:ext uri="{FF2B5EF4-FFF2-40B4-BE49-F238E27FC236}">
                <a16:creationId xmlns:a16="http://schemas.microsoft.com/office/drawing/2014/main" id="{FE04BD65-27E0-4A7F-8627-56E547CBBDCC}"/>
              </a:ext>
            </a:extLst>
          </p:cNvPr>
          <p:cNvSpPr>
            <a:spLocks xmlns:a="http://schemas.openxmlformats.org/drawingml/2006/main" noGrp="1"/>
          </p:cNvSpPr>
          <p:nvPr/>
        </p:nvSpPr>
        <p:spPr>
          <a:xfrm xmlns:a="http://schemas.openxmlformats.org/drawingml/2006/main">
            <a:off x="9601200" y="6215063"/>
            <a:ext cx="5095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526174"/>
                </a:solidFill>
                <a:latin typeface="PingFang HK"/>
                <a:ea typeface="PingFang HK"/>
                <a:cs typeface="PingFang HK"/>
              </a:defRPr>
            </a:pPr>
            <a:r>
              <a:rPr sz="1350" b="0">
                <a:solidFill>
                  <a:srgbClr val="526174"/>
                </a:solidFill>
                <a:latin typeface="PingFang HK"/>
                <a:ea typeface="PingFang HK"/>
                <a:cs typeface="PingFang HK"/>
              </a:rPr>
              <a:t>先試一份每天要看的簡報</a:t>
            </a:r>
          </a:p>
        </p:txBody>
      </p:sp>
      <p:sp>
        <p:nvSpPr>
          <p:cNvPr id="12" name="">
            <a:extLst xmlns:a="http://schemas.openxmlformats.org/drawingml/2006/main">
              <a:ext uri="{FF2B5EF4-FFF2-40B4-BE49-F238E27FC236}">
                <a16:creationId xmlns:a16="http://schemas.microsoft.com/office/drawing/2014/main" id="{25D54950-E25E-4442-8AC2-86AF0BCAC181}"/>
              </a:ext>
            </a:extLst>
          </p:cNvPr>
          <p:cNvSpPr>
            <a:spLocks xmlns:a="http://schemas.openxmlformats.org/drawingml/2006/main" noGrp="1"/>
          </p:cNvSpPr>
          <p:nvPr/>
        </p:nvSpPr>
        <p:spPr>
          <a:xfrm xmlns:a="http://schemas.openxmlformats.org/drawingml/2006/main">
            <a:off x="9601200" y="7305675"/>
            <a:ext cx="507682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E64F2A"/>
                </a:solidFill>
                <a:latin typeface="Manrope"/>
                <a:ea typeface="Manrope"/>
                <a:cs typeface="Manrope"/>
              </a:defRPr>
            </a:pPr>
            <a:r>
              <a:rPr sz="1500" b="1">
                <a:solidFill>
                  <a:srgbClr val="E64F2A"/>
                </a:solidFill>
                <a:latin typeface="Manrope"/>
                <a:ea typeface="Manrope"/>
                <a:cs typeface="Manrope"/>
              </a:rPr>
              <a:t>Start with one recurring task</a:t>
            </a:r>
          </a:p>
        </p:txBody>
      </p:sp>
      <p:sp>
        <p:nvSpPr>
          <p:cNvPr id="13" name="">
            <a:extLst xmlns:a="http://schemas.openxmlformats.org/drawingml/2006/main">
              <a:ext uri="{FF2B5EF4-FFF2-40B4-BE49-F238E27FC236}">
                <a16:creationId xmlns:a16="http://schemas.microsoft.com/office/drawing/2014/main" id="{31C4D4AB-8D31-437D-A363-0A86EC8C9875}"/>
              </a:ext>
            </a:extLst>
          </p:cNvPr>
          <p:cNvSpPr>
            <a:spLocks xmlns:a="http://schemas.openxmlformats.org/drawingml/2006/main" noGrp="1"/>
          </p:cNvSpPr>
          <p:nvPr/>
        </p:nvSpPr>
        <p:spPr>
          <a:xfrm xmlns:a="http://schemas.openxmlformats.org/drawingml/2006/main">
            <a:off x="9601200" y="7572375"/>
            <a:ext cx="5067300" cy="21621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526174"/>
                </a:solidFill>
                <a:latin typeface="PingFang HK"/>
                <a:ea typeface="PingFang HK"/>
                <a:cs typeface="PingFang HK"/>
              </a:defRPr>
            </a:pPr>
            <a:r>
              <a:rPr sz="1200" b="0">
                <a:solidFill>
                  <a:srgbClr val="526174"/>
                </a:solidFill>
                <a:latin typeface="PingFang HK"/>
                <a:ea typeface="PingFang HK"/>
                <a:cs typeface="PingFang HK"/>
              </a:rPr>
              <a:t>先接一件事，再擴大可用工具</a:t>
            </a:r>
          </a:p>
        </p:txBody>
      </p:sp>
      <p:sp>
        <p:nvSpPr>
          <p:cNvPr id="14" name="">
            <a:extLst xmlns:a="http://schemas.openxmlformats.org/drawingml/2006/main">
              <a:ext uri="{FF2B5EF4-FFF2-40B4-BE49-F238E27FC236}">
                <a16:creationId xmlns:a16="http://schemas.microsoft.com/office/drawing/2014/main" id="{6283A2F6-EECE-45DE-AB8C-66400F7A9917}"/>
              </a:ext>
            </a:extLst>
          </p:cNvPr>
          <p:cNvSpPr>
            <a:spLocks xmlns:a="http://schemas.openxmlformats.org/drawingml/2006/main" noGrp="1"/>
          </p:cNvSpPr>
          <p:nvPr/>
        </p:nvSpPr>
        <p:spPr>
          <a:xfrm xmlns:a="http://schemas.openxmlformats.org/drawingml/2006/main">
            <a:off x="609600" y="1257300"/>
            <a:ext cx="8439150" cy="3286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950" b="0">
                <a:solidFill>
                  <a:srgbClr val="526174"/>
                </a:solidFill>
                <a:latin typeface="Manrope"/>
                <a:ea typeface="Manrope"/>
                <a:cs typeface="Manrope"/>
              </a:defRPr>
            </a:pPr>
            <a:r>
              <a:rPr sz="1950" b="0">
                <a:solidFill>
                  <a:srgbClr val="526174"/>
                </a:solidFill>
                <a:latin typeface="Manrope"/>
                <a:ea typeface="Manrope"/>
                <a:cs typeface="Manrope"/>
              </a:rPr>
              <a:t>OpenClaw: an open personal assistant</a:t>
            </a:r>
          </a:p>
        </p:txBody>
      </p:sp>
      <p:sp>
        <p:nvSpPr>
          <p:cNvPr id="15" name="">
            <a:extLst xmlns:a="http://schemas.openxmlformats.org/drawingml/2006/main">
              <a:ext uri="{FF2B5EF4-FFF2-40B4-BE49-F238E27FC236}">
                <a16:creationId xmlns:a16="http://schemas.microsoft.com/office/drawing/2014/main" id="{EED30FA8-4165-4B91-8E8D-37EDC8A42E45}"/>
              </a:ext>
            </a:extLst>
          </p:cNvPr>
          <p:cNvSpPr>
            <a:spLocks xmlns:a="http://schemas.openxmlformats.org/drawingml/2006/main" noGrp="1"/>
          </p:cNvSpPr>
          <p:nvPr/>
        </p:nvSpPr>
        <p:spPr>
          <a:xfrm xmlns:a="http://schemas.openxmlformats.org/drawingml/2006/main">
            <a:off x="619125" y="1624013"/>
            <a:ext cx="8382000" cy="2452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75" b="0">
                <a:solidFill>
                  <a:srgbClr val="526174"/>
                </a:solidFill>
                <a:latin typeface="PingFang HK"/>
                <a:ea typeface="PingFang HK"/>
                <a:cs typeface="PingFang HK"/>
              </a:defRPr>
            </a:pPr>
            <a:r>
              <a:rPr sz="1275" b="0">
                <a:solidFill>
                  <a:srgbClr val="526174"/>
                </a:solidFill>
                <a:latin typeface="PingFang HK"/>
                <a:ea typeface="PingFang HK"/>
                <a:cs typeface="PingFang HK"/>
              </a:rPr>
              <a:t>OpenClaw 官方主頁 · 開源個人助手</a:t>
            </a:r>
          </a:p>
        </p:txBody>
      </p:sp>
      <p:pic>
        <p:nvPicPr>
          <p:cNvPr id="34" name=""/>
          <p:cNvPicPr>
            <a:picLocks xmlns:a="http://schemas.openxmlformats.org/drawingml/2006/main" noChangeAspect="1"/>
          </p:cNvPicPr>
          <p:nvPr/>
        </p:nvPicPr>
        <p:blipFill>
          <a:blip xmlns:r="http://schemas.openxmlformats.org/officeDocument/2006/relationships" xmlns:a="http://schemas.openxmlformats.org/drawingml/2006/main" r:embed="R4e346b9386694faf"/>
          <a:stretch xmlns:a="http://schemas.openxmlformats.org/drawingml/2006/main"/>
        </p:blipFill>
        <p:spPr>
          <a:xfrm xmlns:a="http://schemas.openxmlformats.org/drawingml/2006/main">
            <a:off x="603885" y="2152650"/>
            <a:ext cx="8260080" cy="5162550"/>
          </a:xfrm>
          <a:prstGeom xmlns:a="http://schemas.openxmlformats.org/drawingml/2006/main" prst="rect">
            <a:avLst/>
          </a:prstGeom>
        </p:spPr>
      </p:pic>
      <p:sp>
        <p:nvSpPr>
          <p:cNvPr id="17" name="">
            <a:extLst xmlns:a="http://schemas.openxmlformats.org/drawingml/2006/main">
              <a:ext uri="{FF2B5EF4-FFF2-40B4-BE49-F238E27FC236}">
                <a16:creationId xmlns:a16="http://schemas.microsoft.com/office/drawing/2014/main" id="{BE0A806E-63F8-4223-9B7E-B8CE89A5B91A}"/>
              </a:ext>
            </a:extLst>
          </p:cNvPr>
          <p:cNvSpPr>
            <a:spLocks xmlns:a="http://schemas.openxmlformats.org/drawingml/2006/main" noGrp="1"/>
          </p:cNvSpPr>
          <p:nvPr/>
        </p:nvSpPr>
        <p:spPr>
          <a:xfrm xmlns:a="http://schemas.openxmlformats.org/drawingml/2006/main">
            <a:off x="495300" y="8010525"/>
            <a:ext cx="13001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526174"/>
                </a:solidFill>
                <a:latin typeface="Manrope"/>
                <a:ea typeface="Manrope"/>
                <a:cs typeface="Manrope"/>
              </a:defRPr>
            </a:pPr>
            <a:r>
              <a:rPr sz="1200" b="0">
                <a:solidFill>
                  <a:srgbClr val="526174"/>
                </a:solidFill>
                <a:latin typeface="Manrope"/>
                <a:ea typeface="Manrope"/>
                <a:cs typeface="Manrope"/>
              </a:rPr>
              <a:t>OpenClaw / Official website capture, September 12, 2026</a:t>
            </a:r>
          </a:p>
        </p:txBody>
      </p:sp>
      <p:sp>
        <p:nvSpPr>
          <p:cNvPr id="18" name="">
            <a:extLst xmlns:a="http://schemas.openxmlformats.org/drawingml/2006/main">
              <a:ext uri="{FF2B5EF4-FFF2-40B4-BE49-F238E27FC236}">
                <a16:creationId xmlns:a16="http://schemas.microsoft.com/office/drawing/2014/main" id="{10D256D1-799B-4E2B-B231-4C7353048212}"/>
              </a:ext>
            </a:extLst>
          </p:cNvPr>
          <p:cNvSpPr>
            <a:spLocks xmlns:a="http://schemas.openxmlformats.org/drawingml/2006/main" noGrp="1"/>
          </p:cNvSpPr>
          <p:nvPr/>
        </p:nvSpPr>
        <p:spPr>
          <a:xfrm xmlns:a="http://schemas.openxmlformats.org/drawingml/2006/main">
            <a:off x="13668375" y="8001000"/>
            <a:ext cx="10953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defRPr sz="1350" b="1">
                <a:solidFill>
                  <a:srgbClr val="526174"/>
                </a:solidFill>
                <a:latin typeface="Manrope"/>
                <a:ea typeface="Manrope"/>
                <a:cs typeface="Manrope"/>
              </a:defRPr>
            </a:pPr>
            <a:r>
              <a:rPr sz="1350" b="1">
                <a:solidFill>
                  <a:srgbClr val="526174"/>
                </a:solidFill>
                <a:latin typeface="Manrope"/>
                <a:ea typeface="Manrope"/>
                <a:cs typeface="Manrope"/>
              </a:rPr>
              <a:t>11 / 27</a:t>
            </a:r>
          </a:p>
        </p:txBody>
      </p:sp>
    </p:spTree>
    <p:extLst>
      <p:ext uri="{BB962C8B-B14F-4D97-AF65-F5344CB8AC3E}">
        <p14:creationId xmlns:p14="http://schemas.microsoft.com/office/powerpoint/2010/main" val="1828871138"/>
      </p:ext>
    </p:extLst>
  </p:cSld>
</p:sld>
</file>

<file path=ppt/slides/slide12.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849890D1-0E44-4F62-834F-0743698D361E}"/>
              </a:ext>
            </a:extLst>
          </p:cNvPr>
          <p:cNvSpPr>
            <a:spLocks xmlns:a="http://schemas.openxmlformats.org/drawingml/2006/main" noGrp="1"/>
          </p:cNvSpPr>
          <p:nvPr/>
        </p:nvSpPr>
        <p:spPr>
          <a:xfrm xmlns:a="http://schemas.openxmlformats.org/drawingml/2006/main">
            <a:off x="495300" y="381000"/>
            <a:ext cx="1381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E64F2A"/>
                </a:solidFill>
                <a:latin typeface="Manrope"/>
                <a:ea typeface="Manrope"/>
                <a:cs typeface="Manrope"/>
              </a:defRPr>
            </a:pPr>
            <a:r>
              <a:rPr sz="1500" b="1">
                <a:solidFill>
                  <a:srgbClr val="E64F2A"/>
                </a:solidFill>
                <a:latin typeface="Manrope"/>
                <a:ea typeface="Manrope"/>
                <a:cs typeface="Manrope"/>
              </a:rPr>
              <a:t>02 / HERMES</a:t>
            </a:r>
          </a:p>
        </p:txBody>
      </p:sp>
      <p:sp>
        <p:nvSpPr>
          <p:cNvPr id="2" name="">
            <a:extLst xmlns:a="http://schemas.openxmlformats.org/drawingml/2006/main">
              <a:ext uri="{FF2B5EF4-FFF2-40B4-BE49-F238E27FC236}">
                <a16:creationId xmlns:a16="http://schemas.microsoft.com/office/drawing/2014/main" id="{8ACD2FBD-51F5-472C-BE15-B255D0B0179A}"/>
              </a:ext>
            </a:extLst>
          </p:cNvPr>
          <p:cNvSpPr>
            <a:spLocks xmlns:a="http://schemas.openxmlformats.org/drawingml/2006/main" noGrp="1"/>
          </p:cNvSpPr>
          <p:nvPr/>
        </p:nvSpPr>
        <p:spPr>
          <a:xfrm xmlns:a="http://schemas.openxmlformats.org/drawingml/2006/main">
            <a:off x="495300" y="914400"/>
            <a:ext cx="14249400" cy="19050"/>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6B3C5713-0B35-4BBC-9150-FA4D1BA6E5E4}"/>
              </a:ext>
            </a:extLst>
          </p:cNvPr>
          <p:cNvSpPr>
            <a:spLocks xmlns:a="http://schemas.openxmlformats.org/drawingml/2006/main" noGrp="1"/>
          </p:cNvSpPr>
          <p:nvPr/>
        </p:nvSpPr>
        <p:spPr>
          <a:xfrm xmlns:a="http://schemas.openxmlformats.org/drawingml/2006/main">
            <a:off x="9201150" y="1428750"/>
            <a:ext cx="28575" cy="6038850"/>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F186A736-4F45-45CF-8BA1-695B87BC2682}"/>
              </a:ext>
            </a:extLst>
          </p:cNvPr>
          <p:cNvSpPr>
            <a:spLocks xmlns:a="http://schemas.openxmlformats.org/drawingml/2006/main" noGrp="1"/>
          </p:cNvSpPr>
          <p:nvPr/>
        </p:nvSpPr>
        <p:spPr>
          <a:xfrm xmlns:a="http://schemas.openxmlformats.org/drawingml/2006/main">
            <a:off x="9601200" y="186690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10233D"/>
                </a:solidFill>
                <a:latin typeface="Manrope"/>
                <a:ea typeface="Manrope"/>
                <a:cs typeface="Manrope"/>
              </a:defRPr>
            </a:pPr>
            <a:r>
              <a:rPr sz="4200" b="1">
                <a:solidFill>
                  <a:srgbClr val="10233D"/>
                </a:solidFill>
                <a:latin typeface="Manrope"/>
                <a:ea typeface="Manrope"/>
                <a:cs typeface="Manrope"/>
              </a:rPr>
              <a:t>Hermes can</a:t>
            </a:r>
          </a:p>
        </p:txBody>
      </p:sp>
      <p:sp>
        <p:nvSpPr>
          <p:cNvPr id="5" name="">
            <a:extLst xmlns:a="http://schemas.openxmlformats.org/drawingml/2006/main">
              <a:ext uri="{FF2B5EF4-FFF2-40B4-BE49-F238E27FC236}">
                <a16:creationId xmlns:a16="http://schemas.microsoft.com/office/drawing/2014/main" id="{3696F2F5-E96C-48B3-AEDF-7FECF292FBF2}"/>
              </a:ext>
            </a:extLst>
          </p:cNvPr>
          <p:cNvSpPr>
            <a:spLocks xmlns:a="http://schemas.openxmlformats.org/drawingml/2006/main" noGrp="1"/>
          </p:cNvSpPr>
          <p:nvPr/>
        </p:nvSpPr>
        <p:spPr>
          <a:xfrm xmlns:a="http://schemas.openxmlformats.org/drawingml/2006/main">
            <a:off x="9601200" y="253365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10233D"/>
                </a:solidFill>
                <a:latin typeface="Manrope"/>
                <a:ea typeface="Manrope"/>
                <a:cs typeface="Manrope"/>
              </a:defRPr>
            </a:pPr>
            <a:r>
              <a:rPr sz="4200" b="1">
                <a:solidFill>
                  <a:srgbClr val="10233D"/>
                </a:solidFill>
                <a:latin typeface="Manrope"/>
                <a:ea typeface="Manrope"/>
                <a:cs typeface="Manrope"/>
              </a:rPr>
              <a:t>carry experience</a:t>
            </a:r>
          </a:p>
        </p:txBody>
      </p:sp>
      <p:sp>
        <p:nvSpPr>
          <p:cNvPr id="6" name="">
            <a:extLst xmlns:a="http://schemas.openxmlformats.org/drawingml/2006/main">
              <a:ext uri="{FF2B5EF4-FFF2-40B4-BE49-F238E27FC236}">
                <a16:creationId xmlns:a16="http://schemas.microsoft.com/office/drawing/2014/main" id="{E06E163C-A25B-4E72-B1AF-3C653321DE0F}"/>
              </a:ext>
            </a:extLst>
          </p:cNvPr>
          <p:cNvSpPr>
            <a:spLocks xmlns:a="http://schemas.openxmlformats.org/drawingml/2006/main" noGrp="1"/>
          </p:cNvSpPr>
          <p:nvPr/>
        </p:nvSpPr>
        <p:spPr>
          <a:xfrm xmlns:a="http://schemas.openxmlformats.org/drawingml/2006/main">
            <a:off x="9601200" y="320040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10233D"/>
                </a:solidFill>
                <a:latin typeface="Manrope"/>
                <a:ea typeface="Manrope"/>
                <a:cs typeface="Manrope"/>
              </a:defRPr>
            </a:pPr>
            <a:r>
              <a:rPr sz="4200" b="1">
                <a:solidFill>
                  <a:srgbClr val="10233D"/>
                </a:solidFill>
                <a:latin typeface="Manrope"/>
                <a:ea typeface="Manrope"/>
                <a:cs typeface="Manrope"/>
              </a:rPr>
              <a:t>into the next task</a:t>
            </a:r>
          </a:p>
        </p:txBody>
      </p:sp>
      <p:sp>
        <p:nvSpPr>
          <p:cNvPr id="7" name="">
            <a:extLst xmlns:a="http://schemas.openxmlformats.org/drawingml/2006/main">
              <a:ext uri="{FF2B5EF4-FFF2-40B4-BE49-F238E27FC236}">
                <a16:creationId xmlns:a16="http://schemas.microsoft.com/office/drawing/2014/main" id="{542AF2D3-5226-4948-8F8D-10DC03458B18}"/>
              </a:ext>
            </a:extLst>
          </p:cNvPr>
          <p:cNvSpPr>
            <a:spLocks xmlns:a="http://schemas.openxmlformats.org/drawingml/2006/main" noGrp="1"/>
          </p:cNvSpPr>
          <p:nvPr/>
        </p:nvSpPr>
        <p:spPr>
          <a:xfrm xmlns:a="http://schemas.openxmlformats.org/drawingml/2006/main">
            <a:off x="9601200" y="3943350"/>
            <a:ext cx="5143500" cy="3509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800" b="0">
                <a:solidFill>
                  <a:srgbClr val="526174"/>
                </a:solidFill>
                <a:latin typeface="PingFang HK"/>
                <a:ea typeface="PingFang HK"/>
                <a:cs typeface="PingFang HK"/>
              </a:defRPr>
            </a:pPr>
            <a:r>
              <a:rPr sz="1800" b="0">
                <a:solidFill>
                  <a:srgbClr val="526174"/>
                </a:solidFill>
                <a:latin typeface="PingFang HK"/>
                <a:ea typeface="PingFang HK"/>
                <a:cs typeface="PingFang HK"/>
              </a:rPr>
              <a:t>Hermes：把這次經驗，留給下次用。</a:t>
            </a:r>
          </a:p>
        </p:txBody>
      </p:sp>
      <p:sp>
        <p:nvSpPr>
          <p:cNvPr id="8" name="">
            <a:extLst xmlns:a="http://schemas.openxmlformats.org/drawingml/2006/main">
              <a:ext uri="{FF2B5EF4-FFF2-40B4-BE49-F238E27FC236}">
                <a16:creationId xmlns:a16="http://schemas.microsoft.com/office/drawing/2014/main" id="{CE098DA6-5BDC-496C-9892-CA34F6C30F58}"/>
              </a:ext>
            </a:extLst>
          </p:cNvPr>
          <p:cNvSpPr>
            <a:spLocks xmlns:a="http://schemas.openxmlformats.org/drawingml/2006/main" noGrp="1"/>
          </p:cNvSpPr>
          <p:nvPr/>
        </p:nvSpPr>
        <p:spPr>
          <a:xfrm xmlns:a="http://schemas.openxmlformats.org/drawingml/2006/main">
            <a:off x="9601200" y="5067300"/>
            <a:ext cx="50958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10233D"/>
                </a:solidFill>
                <a:latin typeface="Manrope"/>
                <a:ea typeface="Manrope"/>
                <a:cs typeface="Manrope"/>
              </a:defRPr>
            </a:pPr>
            <a:r>
              <a:rPr sz="2025" b="0">
                <a:solidFill>
                  <a:srgbClr val="10233D"/>
                </a:solidFill>
                <a:latin typeface="Manrope"/>
                <a:ea typeface="Manrope"/>
                <a:cs typeface="Manrope"/>
              </a:rPr>
              <a:t>Persistent memory and reusable Skills</a:t>
            </a:r>
          </a:p>
        </p:txBody>
      </p:sp>
      <p:sp>
        <p:nvSpPr>
          <p:cNvPr id="9" name="">
            <a:extLst xmlns:a="http://schemas.openxmlformats.org/drawingml/2006/main">
              <a:ext uri="{FF2B5EF4-FFF2-40B4-BE49-F238E27FC236}">
                <a16:creationId xmlns:a16="http://schemas.microsoft.com/office/drawing/2014/main" id="{C53F7DB0-F23E-44CB-A719-47C368F2F871}"/>
              </a:ext>
            </a:extLst>
          </p:cNvPr>
          <p:cNvSpPr>
            <a:spLocks xmlns:a="http://schemas.openxmlformats.org/drawingml/2006/main" noGrp="1"/>
          </p:cNvSpPr>
          <p:nvPr/>
        </p:nvSpPr>
        <p:spPr>
          <a:xfrm xmlns:a="http://schemas.openxmlformats.org/drawingml/2006/main">
            <a:off x="9601200" y="5436394"/>
            <a:ext cx="5095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526174"/>
                </a:solidFill>
                <a:latin typeface="PingFang HK"/>
                <a:ea typeface="PingFang HK"/>
                <a:cs typeface="PingFang HK"/>
              </a:defRPr>
            </a:pPr>
            <a:r>
              <a:rPr sz="1350" b="0">
                <a:solidFill>
                  <a:srgbClr val="526174"/>
                </a:solidFill>
                <a:latin typeface="PingFang HK"/>
                <a:ea typeface="PingFang HK"/>
                <a:cs typeface="PingFang HK"/>
              </a:rPr>
              <a:t>持續記憶與可複用 Skills</a:t>
            </a:r>
          </a:p>
        </p:txBody>
      </p:sp>
      <p:sp>
        <p:nvSpPr>
          <p:cNvPr id="10" name="">
            <a:extLst xmlns:a="http://schemas.openxmlformats.org/drawingml/2006/main">
              <a:ext uri="{FF2B5EF4-FFF2-40B4-BE49-F238E27FC236}">
                <a16:creationId xmlns:a16="http://schemas.microsoft.com/office/drawing/2014/main" id="{0194E2AD-C1E7-47D5-96CB-D907702D6899}"/>
              </a:ext>
            </a:extLst>
          </p:cNvPr>
          <p:cNvSpPr>
            <a:spLocks xmlns:a="http://schemas.openxmlformats.org/drawingml/2006/main" noGrp="1"/>
          </p:cNvSpPr>
          <p:nvPr/>
        </p:nvSpPr>
        <p:spPr>
          <a:xfrm xmlns:a="http://schemas.openxmlformats.org/drawingml/2006/main">
            <a:off x="9601200" y="5845969"/>
            <a:ext cx="50958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10233D"/>
                </a:solidFill>
                <a:latin typeface="Manrope"/>
                <a:ea typeface="Manrope"/>
                <a:cs typeface="Manrope"/>
              </a:defRPr>
            </a:pPr>
            <a:r>
              <a:rPr sz="2025" b="0">
                <a:solidFill>
                  <a:srgbClr val="10233D"/>
                </a:solidFill>
                <a:latin typeface="Manrope"/>
                <a:ea typeface="Manrope"/>
                <a:cs typeface="Manrope"/>
              </a:rPr>
              <a:t>Turn a correction into a rule</a:t>
            </a:r>
          </a:p>
        </p:txBody>
      </p:sp>
      <p:sp>
        <p:nvSpPr>
          <p:cNvPr id="11" name="">
            <a:extLst xmlns:a="http://schemas.openxmlformats.org/drawingml/2006/main">
              <a:ext uri="{FF2B5EF4-FFF2-40B4-BE49-F238E27FC236}">
                <a16:creationId xmlns:a16="http://schemas.microsoft.com/office/drawing/2014/main" id="{2060880D-B24A-4C87-B5A7-12BB4C46CC2A}"/>
              </a:ext>
            </a:extLst>
          </p:cNvPr>
          <p:cNvSpPr>
            <a:spLocks xmlns:a="http://schemas.openxmlformats.org/drawingml/2006/main" noGrp="1"/>
          </p:cNvSpPr>
          <p:nvPr/>
        </p:nvSpPr>
        <p:spPr>
          <a:xfrm xmlns:a="http://schemas.openxmlformats.org/drawingml/2006/main">
            <a:off x="9601200" y="6215063"/>
            <a:ext cx="5095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526174"/>
                </a:solidFill>
                <a:latin typeface="PingFang HK"/>
                <a:ea typeface="PingFang HK"/>
                <a:cs typeface="PingFang HK"/>
              </a:defRPr>
            </a:pPr>
            <a:r>
              <a:rPr sz="1350" b="0">
                <a:solidFill>
                  <a:srgbClr val="526174"/>
                </a:solidFill>
                <a:latin typeface="PingFang HK"/>
                <a:ea typeface="PingFang HK"/>
                <a:cs typeface="PingFang HK"/>
              </a:rPr>
              <a:t>把一次修正寫成下一次的規則</a:t>
            </a:r>
          </a:p>
        </p:txBody>
      </p:sp>
      <p:sp>
        <p:nvSpPr>
          <p:cNvPr id="12" name="">
            <a:extLst xmlns:a="http://schemas.openxmlformats.org/drawingml/2006/main">
              <a:ext uri="{FF2B5EF4-FFF2-40B4-BE49-F238E27FC236}">
                <a16:creationId xmlns:a16="http://schemas.microsoft.com/office/drawing/2014/main" id="{8CD96F19-D5B4-44C9-BD02-0CA1DD1AF9DF}"/>
              </a:ext>
            </a:extLst>
          </p:cNvPr>
          <p:cNvSpPr>
            <a:spLocks xmlns:a="http://schemas.openxmlformats.org/drawingml/2006/main" noGrp="1"/>
          </p:cNvSpPr>
          <p:nvPr/>
        </p:nvSpPr>
        <p:spPr>
          <a:xfrm xmlns:a="http://schemas.openxmlformats.org/drawingml/2006/main">
            <a:off x="9601200" y="7305675"/>
            <a:ext cx="507682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E64F2A"/>
                </a:solidFill>
                <a:latin typeface="Manrope"/>
                <a:ea typeface="Manrope"/>
                <a:cs typeface="Manrope"/>
              </a:defRPr>
            </a:pPr>
            <a:r>
              <a:rPr sz="1500" b="1">
                <a:solidFill>
                  <a:srgbClr val="E64F2A"/>
                </a:solidFill>
                <a:latin typeface="Manrope"/>
                <a:ea typeface="Manrope"/>
                <a:cs typeface="Manrope"/>
              </a:rPr>
              <a:t>Saved experience still needs checking</a:t>
            </a:r>
          </a:p>
        </p:txBody>
      </p:sp>
      <p:sp>
        <p:nvSpPr>
          <p:cNvPr id="13" name="">
            <a:extLst xmlns:a="http://schemas.openxmlformats.org/drawingml/2006/main">
              <a:ext uri="{FF2B5EF4-FFF2-40B4-BE49-F238E27FC236}">
                <a16:creationId xmlns:a16="http://schemas.microsoft.com/office/drawing/2014/main" id="{DF064725-3CDC-4A56-B5C5-504A88609BD3}"/>
              </a:ext>
            </a:extLst>
          </p:cNvPr>
          <p:cNvSpPr>
            <a:spLocks xmlns:a="http://schemas.openxmlformats.org/drawingml/2006/main" noGrp="1"/>
          </p:cNvSpPr>
          <p:nvPr/>
        </p:nvSpPr>
        <p:spPr>
          <a:xfrm xmlns:a="http://schemas.openxmlformats.org/drawingml/2006/main">
            <a:off x="9601200" y="7572375"/>
            <a:ext cx="5067300" cy="21621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526174"/>
                </a:solidFill>
                <a:latin typeface="PingFang HK"/>
                <a:ea typeface="PingFang HK"/>
                <a:cs typeface="PingFang HK"/>
              </a:defRPr>
            </a:pPr>
            <a:r>
              <a:rPr sz="1200" b="0">
                <a:solidFill>
                  <a:srgbClr val="526174"/>
                </a:solidFill>
                <a:latin typeface="PingFang HK"/>
                <a:ea typeface="PingFang HK"/>
                <a:cs typeface="PingFang HK"/>
              </a:rPr>
              <a:t>記住流程，仍要核對結果</a:t>
            </a:r>
          </a:p>
        </p:txBody>
      </p:sp>
      <p:sp>
        <p:nvSpPr>
          <p:cNvPr id="14" name="">
            <a:extLst xmlns:a="http://schemas.openxmlformats.org/drawingml/2006/main">
              <a:ext uri="{FF2B5EF4-FFF2-40B4-BE49-F238E27FC236}">
                <a16:creationId xmlns:a16="http://schemas.microsoft.com/office/drawing/2014/main" id="{9FD06EA8-D073-4B13-86B3-7A6895D8580A}"/>
              </a:ext>
            </a:extLst>
          </p:cNvPr>
          <p:cNvSpPr>
            <a:spLocks xmlns:a="http://schemas.openxmlformats.org/drawingml/2006/main" noGrp="1"/>
          </p:cNvSpPr>
          <p:nvPr/>
        </p:nvSpPr>
        <p:spPr>
          <a:xfrm xmlns:a="http://schemas.openxmlformats.org/drawingml/2006/main">
            <a:off x="609600" y="1257300"/>
            <a:ext cx="8439150" cy="3286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950" b="0">
                <a:solidFill>
                  <a:srgbClr val="526174"/>
                </a:solidFill>
                <a:latin typeface="Manrope"/>
                <a:ea typeface="Manrope"/>
                <a:cs typeface="Manrope"/>
              </a:defRPr>
            </a:pPr>
            <a:r>
              <a:rPr sz="1950" b="0">
                <a:solidFill>
                  <a:srgbClr val="526174"/>
                </a:solidFill>
                <a:latin typeface="Manrope"/>
                <a:ea typeface="Manrope"/>
                <a:cs typeface="Manrope"/>
              </a:rPr>
              <a:t>Hermes Agent: memory and Skills</a:t>
            </a:r>
          </a:p>
        </p:txBody>
      </p:sp>
      <p:sp>
        <p:nvSpPr>
          <p:cNvPr id="15" name="">
            <a:extLst xmlns:a="http://schemas.openxmlformats.org/drawingml/2006/main">
              <a:ext uri="{FF2B5EF4-FFF2-40B4-BE49-F238E27FC236}">
                <a16:creationId xmlns:a16="http://schemas.microsoft.com/office/drawing/2014/main" id="{2E047112-703D-42FB-A59A-884D968463B4}"/>
              </a:ext>
            </a:extLst>
          </p:cNvPr>
          <p:cNvSpPr>
            <a:spLocks xmlns:a="http://schemas.openxmlformats.org/drawingml/2006/main" noGrp="1"/>
          </p:cNvSpPr>
          <p:nvPr/>
        </p:nvSpPr>
        <p:spPr>
          <a:xfrm xmlns:a="http://schemas.openxmlformats.org/drawingml/2006/main">
            <a:off x="619125" y="1624013"/>
            <a:ext cx="8382000" cy="2452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75" b="0">
                <a:solidFill>
                  <a:srgbClr val="526174"/>
                </a:solidFill>
                <a:latin typeface="PingFang HK"/>
                <a:ea typeface="PingFang HK"/>
                <a:cs typeface="PingFang HK"/>
              </a:defRPr>
            </a:pPr>
            <a:r>
              <a:rPr sz="1275" b="0">
                <a:solidFill>
                  <a:srgbClr val="526174"/>
                </a:solidFill>
                <a:latin typeface="PingFang HK"/>
                <a:ea typeface="PingFang HK"/>
                <a:cs typeface="PingFang HK"/>
              </a:rPr>
              <a:t>Hermes Agent 官方主頁 · 持續記憶與 Skills</a:t>
            </a:r>
          </a:p>
        </p:txBody>
      </p:sp>
      <p:pic>
        <p:nvPicPr>
          <p:cNvPr id="34" name=""/>
          <p:cNvPicPr>
            <a:picLocks xmlns:a="http://schemas.openxmlformats.org/drawingml/2006/main" noChangeAspect="1"/>
          </p:cNvPicPr>
          <p:nvPr/>
        </p:nvPicPr>
        <p:blipFill>
          <a:blip xmlns:r="http://schemas.openxmlformats.org/officeDocument/2006/relationships" xmlns:a="http://schemas.openxmlformats.org/drawingml/2006/main" r:embed="Rab3ea53f353b4a8c"/>
          <a:stretch xmlns:a="http://schemas.openxmlformats.org/drawingml/2006/main"/>
        </p:blipFill>
        <p:spPr>
          <a:xfrm xmlns:a="http://schemas.openxmlformats.org/drawingml/2006/main">
            <a:off x="495300" y="2349698"/>
            <a:ext cx="8477250" cy="4768453"/>
          </a:xfrm>
          <a:prstGeom xmlns:a="http://schemas.openxmlformats.org/drawingml/2006/main" prst="rect">
            <a:avLst/>
          </a:prstGeom>
        </p:spPr>
      </p:pic>
      <p:sp>
        <p:nvSpPr>
          <p:cNvPr id="17" name="">
            <a:extLst xmlns:a="http://schemas.openxmlformats.org/drawingml/2006/main">
              <a:ext uri="{FF2B5EF4-FFF2-40B4-BE49-F238E27FC236}">
                <a16:creationId xmlns:a16="http://schemas.microsoft.com/office/drawing/2014/main" id="{FEFCD05A-77AF-4BA9-A625-1184948B6115}"/>
              </a:ext>
            </a:extLst>
          </p:cNvPr>
          <p:cNvSpPr>
            <a:spLocks xmlns:a="http://schemas.openxmlformats.org/drawingml/2006/main" noGrp="1"/>
          </p:cNvSpPr>
          <p:nvPr/>
        </p:nvSpPr>
        <p:spPr>
          <a:xfrm xmlns:a="http://schemas.openxmlformats.org/drawingml/2006/main">
            <a:off x="495300" y="8010525"/>
            <a:ext cx="13001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526174"/>
                </a:solidFill>
                <a:latin typeface="Manrope"/>
                <a:ea typeface="Manrope"/>
                <a:cs typeface="Manrope"/>
              </a:defRPr>
            </a:pPr>
            <a:r>
              <a:rPr sz="1200" b="0">
                <a:solidFill>
                  <a:srgbClr val="526174"/>
                </a:solidFill>
                <a:latin typeface="Manrope"/>
                <a:ea typeface="Manrope"/>
                <a:cs typeface="Manrope"/>
              </a:rPr>
              <a:t>Nous Research / Capture September 2 / Positioning checked September 12, 2026</a:t>
            </a:r>
          </a:p>
        </p:txBody>
      </p:sp>
      <p:sp>
        <p:nvSpPr>
          <p:cNvPr id="18" name="">
            <a:extLst xmlns:a="http://schemas.openxmlformats.org/drawingml/2006/main">
              <a:ext uri="{FF2B5EF4-FFF2-40B4-BE49-F238E27FC236}">
                <a16:creationId xmlns:a16="http://schemas.microsoft.com/office/drawing/2014/main" id="{8B8804F0-C400-485B-BA4E-F888EFEDB47C}"/>
              </a:ext>
            </a:extLst>
          </p:cNvPr>
          <p:cNvSpPr>
            <a:spLocks xmlns:a="http://schemas.openxmlformats.org/drawingml/2006/main" noGrp="1"/>
          </p:cNvSpPr>
          <p:nvPr/>
        </p:nvSpPr>
        <p:spPr>
          <a:xfrm xmlns:a="http://schemas.openxmlformats.org/drawingml/2006/main">
            <a:off x="13668375" y="8001000"/>
            <a:ext cx="10953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defRPr sz="1350" b="1">
                <a:solidFill>
                  <a:srgbClr val="526174"/>
                </a:solidFill>
                <a:latin typeface="Manrope"/>
                <a:ea typeface="Manrope"/>
                <a:cs typeface="Manrope"/>
              </a:defRPr>
            </a:pPr>
            <a:r>
              <a:rPr sz="1350" b="1">
                <a:solidFill>
                  <a:srgbClr val="526174"/>
                </a:solidFill>
                <a:latin typeface="Manrope"/>
                <a:ea typeface="Manrope"/>
                <a:cs typeface="Manrope"/>
              </a:rPr>
              <a:t>12 / 27</a:t>
            </a:r>
          </a:p>
        </p:txBody>
      </p:sp>
    </p:spTree>
    <p:extLst>
      <p:ext uri="{BB962C8B-B14F-4D97-AF65-F5344CB8AC3E}">
        <p14:creationId xmlns:p14="http://schemas.microsoft.com/office/powerpoint/2010/main" val="14693555"/>
      </p:ext>
    </p:extLst>
  </p:cSld>
</p:sld>
</file>

<file path=ppt/slides/slide13.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C44BDAE0-39E8-4BE1-B046-0862A0EC3DD4}"/>
              </a:ext>
            </a:extLst>
          </p:cNvPr>
          <p:cNvSpPr>
            <a:spLocks xmlns:a="http://schemas.openxmlformats.org/drawingml/2006/main" noGrp="1"/>
          </p:cNvSpPr>
          <p:nvPr/>
        </p:nvSpPr>
        <p:spPr>
          <a:xfrm xmlns:a="http://schemas.openxmlformats.org/drawingml/2006/main">
            <a:off x="495300" y="381000"/>
            <a:ext cx="1381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E64F2A"/>
                </a:solidFill>
                <a:latin typeface="Manrope"/>
                <a:ea typeface="Manrope"/>
                <a:cs typeface="Manrope"/>
              </a:defRPr>
            </a:pPr>
            <a:r>
              <a:rPr sz="1500" b="1">
                <a:solidFill>
                  <a:srgbClr val="E64F2A"/>
                </a:solidFill>
                <a:latin typeface="Manrope"/>
                <a:ea typeface="Manrope"/>
                <a:cs typeface="Manrope"/>
              </a:rPr>
              <a:t>02 / DEEPSEEK HARNESS</a:t>
            </a:r>
          </a:p>
        </p:txBody>
      </p:sp>
      <p:sp>
        <p:nvSpPr>
          <p:cNvPr id="2" name="">
            <a:extLst xmlns:a="http://schemas.openxmlformats.org/drawingml/2006/main">
              <a:ext uri="{FF2B5EF4-FFF2-40B4-BE49-F238E27FC236}">
                <a16:creationId xmlns:a16="http://schemas.microsoft.com/office/drawing/2014/main" id="{21AEB63C-70DD-49FD-9F60-CBA72473085B}"/>
              </a:ext>
            </a:extLst>
          </p:cNvPr>
          <p:cNvSpPr>
            <a:spLocks xmlns:a="http://schemas.openxmlformats.org/drawingml/2006/main" noGrp="1"/>
          </p:cNvSpPr>
          <p:nvPr/>
        </p:nvSpPr>
        <p:spPr>
          <a:xfrm xmlns:a="http://schemas.openxmlformats.org/drawingml/2006/main">
            <a:off x="495300" y="914400"/>
            <a:ext cx="14249400" cy="19050"/>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08567601-9F92-46F1-972C-B3602D8CB66C}"/>
              </a:ext>
            </a:extLst>
          </p:cNvPr>
          <p:cNvSpPr>
            <a:spLocks xmlns:a="http://schemas.openxmlformats.org/drawingml/2006/main" noGrp="1"/>
          </p:cNvSpPr>
          <p:nvPr/>
        </p:nvSpPr>
        <p:spPr>
          <a:xfrm xmlns:a="http://schemas.openxmlformats.org/drawingml/2006/main">
            <a:off x="9201150" y="1428750"/>
            <a:ext cx="28575" cy="6038850"/>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60A5450C-AA6F-48F0-B9B7-A18D6A1C5621}"/>
              </a:ext>
            </a:extLst>
          </p:cNvPr>
          <p:cNvSpPr>
            <a:spLocks xmlns:a="http://schemas.openxmlformats.org/drawingml/2006/main" noGrp="1"/>
          </p:cNvSpPr>
          <p:nvPr/>
        </p:nvSpPr>
        <p:spPr>
          <a:xfrm xmlns:a="http://schemas.openxmlformats.org/drawingml/2006/main">
            <a:off x="9601200" y="186690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10233D"/>
                </a:solidFill>
                <a:latin typeface="Manrope"/>
                <a:ea typeface="Manrope"/>
                <a:cs typeface="Manrope"/>
              </a:defRPr>
            </a:pPr>
            <a:r>
              <a:rPr sz="4200" b="1">
                <a:solidFill>
                  <a:srgbClr val="10233D"/>
                </a:solidFill>
                <a:latin typeface="Manrope"/>
                <a:ea typeface="Manrope"/>
                <a:cs typeface="Manrope"/>
              </a:rPr>
              <a:t>DeepSeek Harness</a:t>
            </a:r>
          </a:p>
        </p:txBody>
      </p:sp>
      <p:sp>
        <p:nvSpPr>
          <p:cNvPr id="5" name="">
            <a:extLst xmlns:a="http://schemas.openxmlformats.org/drawingml/2006/main">
              <a:ext uri="{FF2B5EF4-FFF2-40B4-BE49-F238E27FC236}">
                <a16:creationId xmlns:a16="http://schemas.microsoft.com/office/drawing/2014/main" id="{30DDD3CF-1151-43A2-B9E0-912A0778F4AE}"/>
              </a:ext>
            </a:extLst>
          </p:cNvPr>
          <p:cNvSpPr>
            <a:spLocks xmlns:a="http://schemas.openxmlformats.org/drawingml/2006/main" noGrp="1"/>
          </p:cNvSpPr>
          <p:nvPr/>
        </p:nvSpPr>
        <p:spPr>
          <a:xfrm xmlns:a="http://schemas.openxmlformats.org/drawingml/2006/main">
            <a:off x="9601200" y="253365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10233D"/>
                </a:solidFill>
                <a:latin typeface="Manrope"/>
                <a:ea typeface="Manrope"/>
                <a:cs typeface="Manrope"/>
              </a:defRPr>
            </a:pPr>
            <a:r>
              <a:rPr sz="4200" b="1">
                <a:solidFill>
                  <a:srgbClr val="10233D"/>
                </a:solidFill>
                <a:latin typeface="Manrope"/>
                <a:ea typeface="Manrope"/>
                <a:cs typeface="Manrope"/>
              </a:rPr>
              <a:t>lets developers</a:t>
            </a:r>
          </a:p>
        </p:txBody>
      </p:sp>
      <p:sp>
        <p:nvSpPr>
          <p:cNvPr id="6" name="">
            <a:extLst xmlns:a="http://schemas.openxmlformats.org/drawingml/2006/main">
              <a:ext uri="{FF2B5EF4-FFF2-40B4-BE49-F238E27FC236}">
                <a16:creationId xmlns:a16="http://schemas.microsoft.com/office/drawing/2014/main" id="{362578A1-2BBA-4980-A351-8B2F889F1F30}"/>
              </a:ext>
            </a:extLst>
          </p:cNvPr>
          <p:cNvSpPr>
            <a:spLocks xmlns:a="http://schemas.openxmlformats.org/drawingml/2006/main" noGrp="1"/>
          </p:cNvSpPr>
          <p:nvPr/>
        </p:nvSpPr>
        <p:spPr>
          <a:xfrm xmlns:a="http://schemas.openxmlformats.org/drawingml/2006/main">
            <a:off x="9601200" y="320040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10233D"/>
                </a:solidFill>
                <a:latin typeface="Manrope"/>
                <a:ea typeface="Manrope"/>
                <a:cs typeface="Manrope"/>
              </a:defRPr>
            </a:pPr>
            <a:r>
              <a:rPr sz="4200" b="1">
                <a:solidFill>
                  <a:srgbClr val="10233D"/>
                </a:solidFill>
                <a:latin typeface="Manrope"/>
                <a:ea typeface="Manrope"/>
                <a:cs typeface="Manrope"/>
              </a:rPr>
              <a:t>assemble agents</a:t>
            </a:r>
          </a:p>
        </p:txBody>
      </p:sp>
      <p:sp>
        <p:nvSpPr>
          <p:cNvPr id="7" name="">
            <a:extLst xmlns:a="http://schemas.openxmlformats.org/drawingml/2006/main">
              <a:ext uri="{FF2B5EF4-FFF2-40B4-BE49-F238E27FC236}">
                <a16:creationId xmlns:a16="http://schemas.microsoft.com/office/drawing/2014/main" id="{C7043C12-2A26-4AF9-AAD2-9E559B07AE34}"/>
              </a:ext>
            </a:extLst>
          </p:cNvPr>
          <p:cNvSpPr>
            <a:spLocks xmlns:a="http://schemas.openxmlformats.org/drawingml/2006/main" noGrp="1"/>
          </p:cNvSpPr>
          <p:nvPr/>
        </p:nvSpPr>
        <p:spPr>
          <a:xfrm xmlns:a="http://schemas.openxmlformats.org/drawingml/2006/main">
            <a:off x="9601200" y="3943350"/>
            <a:ext cx="5143500" cy="3509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800" b="0">
                <a:solidFill>
                  <a:srgbClr val="526174"/>
                </a:solidFill>
                <a:latin typeface="PingFang HK"/>
                <a:ea typeface="PingFang HK"/>
                <a:cs typeface="PingFang HK"/>
              </a:defRPr>
            </a:pPr>
            <a:r>
              <a:rPr sz="1800" b="0">
                <a:solidFill>
                  <a:srgbClr val="526174"/>
                </a:solidFill>
                <a:latin typeface="PingFang HK"/>
                <a:ea typeface="PingFang HK"/>
                <a:cs typeface="PingFang HK"/>
              </a:rPr>
              <a:t>DeepSeekHarness：讓能力可組裝。</a:t>
            </a:r>
          </a:p>
        </p:txBody>
      </p:sp>
      <p:sp>
        <p:nvSpPr>
          <p:cNvPr id="8" name="">
            <a:extLst xmlns:a="http://schemas.openxmlformats.org/drawingml/2006/main">
              <a:ext uri="{FF2B5EF4-FFF2-40B4-BE49-F238E27FC236}">
                <a16:creationId xmlns:a16="http://schemas.microsoft.com/office/drawing/2014/main" id="{4CE45020-F24D-405E-8C69-8EE9778E2ABE}"/>
              </a:ext>
            </a:extLst>
          </p:cNvPr>
          <p:cNvSpPr>
            <a:spLocks xmlns:a="http://schemas.openxmlformats.org/drawingml/2006/main" noGrp="1"/>
          </p:cNvSpPr>
          <p:nvPr/>
        </p:nvSpPr>
        <p:spPr>
          <a:xfrm xmlns:a="http://schemas.openxmlformats.org/drawingml/2006/main">
            <a:off x="9601200" y="5067300"/>
            <a:ext cx="50958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10233D"/>
                </a:solidFill>
                <a:latin typeface="Manrope"/>
                <a:ea typeface="Manrope"/>
                <a:cs typeface="Manrope"/>
              </a:defRPr>
            </a:pPr>
            <a:r>
              <a:rPr sz="2025" b="0">
                <a:solidFill>
                  <a:srgbClr val="10233D"/>
                </a:solidFill>
                <a:latin typeface="Manrope"/>
                <a:ea typeface="Manrope"/>
                <a:cs typeface="Manrope"/>
              </a:rPr>
              <a:t>Tools, sessions and execution loops</a:t>
            </a:r>
          </a:p>
        </p:txBody>
      </p:sp>
      <p:sp>
        <p:nvSpPr>
          <p:cNvPr id="9" name="">
            <a:extLst xmlns:a="http://schemas.openxmlformats.org/drawingml/2006/main">
              <a:ext uri="{FF2B5EF4-FFF2-40B4-BE49-F238E27FC236}">
                <a16:creationId xmlns:a16="http://schemas.microsoft.com/office/drawing/2014/main" id="{4902174E-D676-48E7-A8EF-FE4304DA9DBD}"/>
              </a:ext>
            </a:extLst>
          </p:cNvPr>
          <p:cNvSpPr>
            <a:spLocks xmlns:a="http://schemas.openxmlformats.org/drawingml/2006/main" noGrp="1"/>
          </p:cNvSpPr>
          <p:nvPr/>
        </p:nvSpPr>
        <p:spPr>
          <a:xfrm xmlns:a="http://schemas.openxmlformats.org/drawingml/2006/main">
            <a:off x="9601200" y="5436394"/>
            <a:ext cx="5095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526174"/>
                </a:solidFill>
                <a:latin typeface="PingFang HK"/>
                <a:ea typeface="PingFang HK"/>
                <a:cs typeface="PingFang HK"/>
              </a:defRPr>
            </a:pPr>
            <a:r>
              <a:rPr sz="1350" b="0">
                <a:solidFill>
                  <a:srgbClr val="526174"/>
                </a:solidFill>
                <a:latin typeface="PingFang HK"/>
                <a:ea typeface="PingFang HK"/>
                <a:cs typeface="PingFang HK"/>
              </a:rPr>
              <a:t>工具、會話與執行循環</a:t>
            </a:r>
          </a:p>
        </p:txBody>
      </p:sp>
      <p:sp>
        <p:nvSpPr>
          <p:cNvPr id="10" name="">
            <a:extLst xmlns:a="http://schemas.openxmlformats.org/drawingml/2006/main">
              <a:ext uri="{FF2B5EF4-FFF2-40B4-BE49-F238E27FC236}">
                <a16:creationId xmlns:a16="http://schemas.microsoft.com/office/drawing/2014/main" id="{75B546AF-D50C-4546-A174-68E542007C75}"/>
              </a:ext>
            </a:extLst>
          </p:cNvPr>
          <p:cNvSpPr>
            <a:spLocks xmlns:a="http://schemas.openxmlformats.org/drawingml/2006/main" noGrp="1"/>
          </p:cNvSpPr>
          <p:nvPr/>
        </p:nvSpPr>
        <p:spPr>
          <a:xfrm xmlns:a="http://schemas.openxmlformats.org/drawingml/2006/main">
            <a:off x="9601200" y="5845969"/>
            <a:ext cx="50958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10233D"/>
                </a:solidFill>
                <a:latin typeface="Manrope"/>
                <a:ea typeface="Manrope"/>
                <a:cs typeface="Manrope"/>
              </a:defRPr>
            </a:pPr>
            <a:r>
              <a:rPr sz="2025" b="0">
                <a:solidFill>
                  <a:srgbClr val="10233D"/>
                </a:solidFill>
                <a:latin typeface="Manrope"/>
                <a:ea typeface="Manrope"/>
                <a:cs typeface="Manrope"/>
              </a:rPr>
              <a:t>Capabilities connect as plugins</a:t>
            </a:r>
          </a:p>
        </p:txBody>
      </p:sp>
      <p:sp>
        <p:nvSpPr>
          <p:cNvPr id="11" name="">
            <a:extLst xmlns:a="http://schemas.openxmlformats.org/drawingml/2006/main">
              <a:ext uri="{FF2B5EF4-FFF2-40B4-BE49-F238E27FC236}">
                <a16:creationId xmlns:a16="http://schemas.microsoft.com/office/drawing/2014/main" id="{75C26117-FAF9-4299-8CFD-B766E32C2E24}"/>
              </a:ext>
            </a:extLst>
          </p:cNvPr>
          <p:cNvSpPr>
            <a:spLocks xmlns:a="http://schemas.openxmlformats.org/drawingml/2006/main" noGrp="1"/>
          </p:cNvSpPr>
          <p:nvPr/>
        </p:nvSpPr>
        <p:spPr>
          <a:xfrm xmlns:a="http://schemas.openxmlformats.org/drawingml/2006/main">
            <a:off x="9601200" y="6215063"/>
            <a:ext cx="5095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526174"/>
                </a:solidFill>
                <a:latin typeface="PingFang HK"/>
                <a:ea typeface="PingFang HK"/>
                <a:cs typeface="PingFang HK"/>
              </a:defRPr>
            </a:pPr>
            <a:r>
              <a:rPr sz="1350" b="0">
                <a:solidFill>
                  <a:srgbClr val="526174"/>
                </a:solidFill>
                <a:latin typeface="PingFang HK"/>
                <a:ea typeface="PingFang HK"/>
                <a:cs typeface="PingFang HK"/>
              </a:rPr>
              <a:t>按需要組合插件能力</a:t>
            </a:r>
          </a:p>
        </p:txBody>
      </p:sp>
      <p:sp>
        <p:nvSpPr>
          <p:cNvPr id="12" name="">
            <a:extLst xmlns:a="http://schemas.openxmlformats.org/drawingml/2006/main">
              <a:ext uri="{FF2B5EF4-FFF2-40B4-BE49-F238E27FC236}">
                <a16:creationId xmlns:a16="http://schemas.microsoft.com/office/drawing/2014/main" id="{D10A813F-864B-4251-A16A-6F46ED15C522}"/>
              </a:ext>
            </a:extLst>
          </p:cNvPr>
          <p:cNvSpPr>
            <a:spLocks xmlns:a="http://schemas.openxmlformats.org/drawingml/2006/main" noGrp="1"/>
          </p:cNvSpPr>
          <p:nvPr/>
        </p:nvSpPr>
        <p:spPr>
          <a:xfrm xmlns:a="http://schemas.openxmlformats.org/drawingml/2006/main">
            <a:off x="9601200" y="7305675"/>
            <a:ext cx="507682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E64F2A"/>
                </a:solidFill>
                <a:latin typeface="Manrope"/>
                <a:ea typeface="Manrope"/>
                <a:cs typeface="Manrope"/>
              </a:defRPr>
            </a:pPr>
            <a:r>
              <a:rPr sz="1500" b="1">
                <a:solidFill>
                  <a:srgbClr val="E64F2A"/>
                </a:solidFill>
                <a:latin typeface="Manrope"/>
                <a:ea typeface="Manrope"/>
                <a:cs typeface="Manrope"/>
              </a:rPr>
              <a:t>Developer preview: use a sample project</a:t>
            </a:r>
          </a:p>
        </p:txBody>
      </p:sp>
      <p:sp>
        <p:nvSpPr>
          <p:cNvPr id="13" name="">
            <a:extLst xmlns:a="http://schemas.openxmlformats.org/drawingml/2006/main">
              <a:ext uri="{FF2B5EF4-FFF2-40B4-BE49-F238E27FC236}">
                <a16:creationId xmlns:a16="http://schemas.microsoft.com/office/drawing/2014/main" id="{D5051940-D912-43E0-9C7A-CB7D8A664381}"/>
              </a:ext>
            </a:extLst>
          </p:cNvPr>
          <p:cNvSpPr>
            <a:spLocks xmlns:a="http://schemas.openxmlformats.org/drawingml/2006/main" noGrp="1"/>
          </p:cNvSpPr>
          <p:nvPr/>
        </p:nvSpPr>
        <p:spPr>
          <a:xfrm xmlns:a="http://schemas.openxmlformats.org/drawingml/2006/main">
            <a:off x="9601200" y="7572375"/>
            <a:ext cx="5067300" cy="21621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526174"/>
                </a:solidFill>
                <a:latin typeface="PingFang HK"/>
                <a:ea typeface="PingFang HK"/>
                <a:cs typeface="PingFang HK"/>
              </a:defRPr>
            </a:pPr>
            <a:r>
              <a:rPr sz="1200" b="0">
                <a:solidFill>
                  <a:srgbClr val="526174"/>
                </a:solidFill>
                <a:latin typeface="PingFang HK"/>
                <a:ea typeface="PingFang HK"/>
                <a:cs typeface="PingFang HK"/>
              </a:rPr>
              <a:t>開發者預覽，適合隔離的試驗項目</a:t>
            </a:r>
          </a:p>
        </p:txBody>
      </p:sp>
      <p:sp>
        <p:nvSpPr>
          <p:cNvPr id="14" name="">
            <a:extLst xmlns:a="http://schemas.openxmlformats.org/drawingml/2006/main">
              <a:ext uri="{FF2B5EF4-FFF2-40B4-BE49-F238E27FC236}">
                <a16:creationId xmlns:a16="http://schemas.microsoft.com/office/drawing/2014/main" id="{41CAD7F4-05F9-4D46-839C-767C6960A15A}"/>
              </a:ext>
            </a:extLst>
          </p:cNvPr>
          <p:cNvSpPr>
            <a:spLocks xmlns:a="http://schemas.openxmlformats.org/drawingml/2006/main" noGrp="1"/>
          </p:cNvSpPr>
          <p:nvPr/>
        </p:nvSpPr>
        <p:spPr>
          <a:xfrm xmlns:a="http://schemas.openxmlformats.org/drawingml/2006/main">
            <a:off x="609600" y="1257300"/>
            <a:ext cx="8439150" cy="3286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950" b="0">
                <a:solidFill>
                  <a:srgbClr val="526174"/>
                </a:solidFill>
                <a:latin typeface="Manrope"/>
                <a:ea typeface="Manrope"/>
                <a:cs typeface="Manrope"/>
              </a:defRPr>
            </a:pPr>
            <a:r>
              <a:rPr sz="1950" b="0">
                <a:solidFill>
                  <a:srgbClr val="526174"/>
                </a:solidFill>
                <a:latin typeface="Manrope"/>
                <a:ea typeface="Manrope"/>
                <a:cs typeface="Manrope"/>
              </a:rPr>
              <a:t>DeepSeek Harness: everything is a plugin</a:t>
            </a:r>
          </a:p>
        </p:txBody>
      </p:sp>
      <p:sp>
        <p:nvSpPr>
          <p:cNvPr id="15" name="">
            <a:extLst xmlns:a="http://schemas.openxmlformats.org/drawingml/2006/main">
              <a:ext uri="{FF2B5EF4-FFF2-40B4-BE49-F238E27FC236}">
                <a16:creationId xmlns:a16="http://schemas.microsoft.com/office/drawing/2014/main" id="{5675B392-AC10-4583-ACDA-34FF30EF8FEA}"/>
              </a:ext>
            </a:extLst>
          </p:cNvPr>
          <p:cNvSpPr>
            <a:spLocks xmlns:a="http://schemas.openxmlformats.org/drawingml/2006/main" noGrp="1"/>
          </p:cNvSpPr>
          <p:nvPr/>
        </p:nvSpPr>
        <p:spPr>
          <a:xfrm xmlns:a="http://schemas.openxmlformats.org/drawingml/2006/main">
            <a:off x="619125" y="1624013"/>
            <a:ext cx="8382000" cy="2452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75" b="0">
                <a:solidFill>
                  <a:srgbClr val="526174"/>
                </a:solidFill>
                <a:latin typeface="PingFang HK"/>
                <a:ea typeface="PingFang HK"/>
                <a:cs typeface="PingFang HK"/>
              </a:defRPr>
            </a:pPr>
            <a:r>
              <a:rPr sz="1275" b="0">
                <a:solidFill>
                  <a:srgbClr val="526174"/>
                </a:solidFill>
                <a:latin typeface="PingFang HK"/>
                <a:ea typeface="PingFang HK"/>
                <a:cs typeface="PingFang HK"/>
              </a:rPr>
              <a:t>DeepSeek Harness 官方主頁 · Everything is a plugin</a:t>
            </a:r>
          </a:p>
        </p:txBody>
      </p:sp>
      <p:pic>
        <p:nvPicPr>
          <p:cNvPr id="34" name=""/>
          <p:cNvPicPr>
            <a:picLocks xmlns:a="http://schemas.openxmlformats.org/drawingml/2006/main" noChangeAspect="1"/>
          </p:cNvPicPr>
          <p:nvPr/>
        </p:nvPicPr>
        <p:blipFill>
          <a:blip xmlns:r="http://schemas.openxmlformats.org/officeDocument/2006/relationships" xmlns:a="http://schemas.openxmlformats.org/drawingml/2006/main" r:embed="R003fd5a8622c433f"/>
          <a:stretch xmlns:a="http://schemas.openxmlformats.org/drawingml/2006/main"/>
        </p:blipFill>
        <p:spPr>
          <a:xfrm xmlns:a="http://schemas.openxmlformats.org/drawingml/2006/main">
            <a:off x="495300" y="2349698"/>
            <a:ext cx="8477250" cy="4768453"/>
          </a:xfrm>
          <a:prstGeom xmlns:a="http://schemas.openxmlformats.org/drawingml/2006/main" prst="rect">
            <a:avLst/>
          </a:prstGeom>
        </p:spPr>
      </p:pic>
      <p:sp>
        <p:nvSpPr>
          <p:cNvPr id="17" name="">
            <a:extLst xmlns:a="http://schemas.openxmlformats.org/drawingml/2006/main">
              <a:ext uri="{FF2B5EF4-FFF2-40B4-BE49-F238E27FC236}">
                <a16:creationId xmlns:a16="http://schemas.microsoft.com/office/drawing/2014/main" id="{B0CEB2A0-95B5-48B8-9CDB-1E27E2184A03}"/>
              </a:ext>
            </a:extLst>
          </p:cNvPr>
          <p:cNvSpPr>
            <a:spLocks xmlns:a="http://schemas.openxmlformats.org/drawingml/2006/main" noGrp="1"/>
          </p:cNvSpPr>
          <p:nvPr/>
        </p:nvSpPr>
        <p:spPr>
          <a:xfrm xmlns:a="http://schemas.openxmlformats.org/drawingml/2006/main">
            <a:off x="495300" y="8010525"/>
            <a:ext cx="13001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526174"/>
                </a:solidFill>
                <a:latin typeface="Manrope"/>
                <a:ea typeface="Manrope"/>
                <a:cs typeface="Manrope"/>
              </a:defRPr>
            </a:pPr>
            <a:r>
              <a:rPr sz="1200" b="0">
                <a:solidFill>
                  <a:srgbClr val="526174"/>
                </a:solidFill>
                <a:latin typeface="Manrope"/>
                <a:ea typeface="Manrope"/>
                <a:cs typeface="Manrope"/>
              </a:rPr>
              <a:t>DeepSeek / Capture September 2 / Positioning checked September 12, 2026</a:t>
            </a:r>
          </a:p>
        </p:txBody>
      </p:sp>
      <p:sp>
        <p:nvSpPr>
          <p:cNvPr id="18" name="">
            <a:extLst xmlns:a="http://schemas.openxmlformats.org/drawingml/2006/main">
              <a:ext uri="{FF2B5EF4-FFF2-40B4-BE49-F238E27FC236}">
                <a16:creationId xmlns:a16="http://schemas.microsoft.com/office/drawing/2014/main" id="{4A9ED9D2-31F3-46A7-9C44-C5FA89256587}"/>
              </a:ext>
            </a:extLst>
          </p:cNvPr>
          <p:cNvSpPr>
            <a:spLocks xmlns:a="http://schemas.openxmlformats.org/drawingml/2006/main" noGrp="1"/>
          </p:cNvSpPr>
          <p:nvPr/>
        </p:nvSpPr>
        <p:spPr>
          <a:xfrm xmlns:a="http://schemas.openxmlformats.org/drawingml/2006/main">
            <a:off x="13668375" y="8001000"/>
            <a:ext cx="10953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defRPr sz="1350" b="1">
                <a:solidFill>
                  <a:srgbClr val="526174"/>
                </a:solidFill>
                <a:latin typeface="Manrope"/>
                <a:ea typeface="Manrope"/>
                <a:cs typeface="Manrope"/>
              </a:defRPr>
            </a:pPr>
            <a:r>
              <a:rPr sz="1350" b="1">
                <a:solidFill>
                  <a:srgbClr val="526174"/>
                </a:solidFill>
                <a:latin typeface="Manrope"/>
                <a:ea typeface="Manrope"/>
                <a:cs typeface="Manrope"/>
              </a:rPr>
              <a:t>13 / 27</a:t>
            </a:r>
          </a:p>
        </p:txBody>
      </p:sp>
    </p:spTree>
    <p:extLst>
      <p:ext uri="{BB962C8B-B14F-4D97-AF65-F5344CB8AC3E}">
        <p14:creationId xmlns:p14="http://schemas.microsoft.com/office/powerpoint/2010/main" val="1128659804"/>
      </p:ext>
    </p:extLst>
  </p:cSld>
</p:sld>
</file>

<file path=ppt/slides/slide14.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33" name="">
            <a:extLst xmlns:a="http://schemas.openxmlformats.org/drawingml/2006/main">
              <a:ext uri="{FF2B5EF4-FFF2-40B4-BE49-F238E27FC236}">
                <a16:creationId xmlns:a16="http://schemas.microsoft.com/office/drawing/2014/main" id="{7F9125C3-A65C-4165-A41E-B6E3AC1B3DC2}"/>
              </a:ext>
            </a:extLst>
          </p:cNvPr>
          <p:cNvSpPr>
            <a:spLocks xmlns:a="http://schemas.openxmlformats.org/drawingml/2006/main" noGrp="1"/>
          </p:cNvSpPr>
          <p:nvPr/>
        </p:nvSpPr>
        <p:spPr>
          <a:xfrm xmlns:a="http://schemas.openxmlformats.org/drawingml/2006/main">
            <a:off x="495300" y="381000"/>
            <a:ext cx="1381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E64F2A"/>
                </a:solidFill>
                <a:latin typeface="Manrope"/>
                <a:ea typeface="Manrope"/>
                <a:cs typeface="Manrope"/>
              </a:defRPr>
            </a:pPr>
            <a:r>
              <a:rPr sz="1500" b="1">
                <a:solidFill>
                  <a:srgbClr val="E64F2A"/>
                </a:solidFill>
                <a:latin typeface="Manrope"/>
                <a:ea typeface="Manrope"/>
                <a:cs typeface="Manrope"/>
              </a:rPr>
              <a:t>02 / CODEX AND CLAUDE</a:t>
            </a:r>
          </a:p>
        </p:txBody>
      </p:sp>
      <p:sp>
        <p:nvSpPr>
          <p:cNvPr id="2" name="">
            <a:extLst xmlns:a="http://schemas.openxmlformats.org/drawingml/2006/main">
              <a:ext uri="{FF2B5EF4-FFF2-40B4-BE49-F238E27FC236}">
                <a16:creationId xmlns:a16="http://schemas.microsoft.com/office/drawing/2014/main" id="{2E7A80EB-B26B-47BC-BF46-C6AD62AC5EA6}"/>
              </a:ext>
            </a:extLst>
          </p:cNvPr>
          <p:cNvSpPr>
            <a:spLocks xmlns:a="http://schemas.openxmlformats.org/drawingml/2006/main" noGrp="1"/>
          </p:cNvSpPr>
          <p:nvPr/>
        </p:nvSpPr>
        <p:spPr>
          <a:xfrm xmlns:a="http://schemas.openxmlformats.org/drawingml/2006/main">
            <a:off x="495300" y="914400"/>
            <a:ext cx="14249400" cy="19050"/>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6CC0CEE1-916C-4C00-9C6F-97658A4EFE84}"/>
              </a:ext>
            </a:extLst>
          </p:cNvPr>
          <p:cNvSpPr>
            <a:spLocks xmlns:a="http://schemas.openxmlformats.org/drawingml/2006/main" noGrp="1"/>
          </p:cNvSpPr>
          <p:nvPr/>
        </p:nvSpPr>
        <p:spPr>
          <a:xfrm xmlns:a="http://schemas.openxmlformats.org/drawingml/2006/main">
            <a:off x="9201150" y="1428750"/>
            <a:ext cx="28575" cy="6038850"/>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D48DD1CA-1977-4E83-B1F6-F177CC7CEFF5}"/>
              </a:ext>
            </a:extLst>
          </p:cNvPr>
          <p:cNvSpPr>
            <a:spLocks xmlns:a="http://schemas.openxmlformats.org/drawingml/2006/main" noGrp="1"/>
          </p:cNvSpPr>
          <p:nvPr/>
        </p:nvSpPr>
        <p:spPr>
          <a:xfrm xmlns:a="http://schemas.openxmlformats.org/drawingml/2006/main">
            <a:off x="9601200" y="186690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10233D"/>
                </a:solidFill>
                <a:latin typeface="Manrope"/>
                <a:ea typeface="Manrope"/>
                <a:cs typeface="Manrope"/>
              </a:defRPr>
            </a:pPr>
            <a:r>
              <a:rPr sz="4200" b="1">
                <a:solidFill>
                  <a:srgbClr val="10233D"/>
                </a:solidFill>
                <a:latin typeface="Manrope"/>
                <a:ea typeface="Manrope"/>
                <a:cs typeface="Manrope"/>
              </a:rPr>
              <a:t>Codex and Claude</a:t>
            </a:r>
          </a:p>
        </p:txBody>
      </p:sp>
      <p:sp>
        <p:nvSpPr>
          <p:cNvPr id="5" name="">
            <a:extLst xmlns:a="http://schemas.openxmlformats.org/drawingml/2006/main">
              <a:ext uri="{FF2B5EF4-FFF2-40B4-BE49-F238E27FC236}">
                <a16:creationId xmlns:a16="http://schemas.microsoft.com/office/drawing/2014/main" id="{FC8AEA48-58BE-4601-AF98-57E5243D2F38}"/>
              </a:ext>
            </a:extLst>
          </p:cNvPr>
          <p:cNvSpPr>
            <a:spLocks xmlns:a="http://schemas.openxmlformats.org/drawingml/2006/main" noGrp="1"/>
          </p:cNvSpPr>
          <p:nvPr/>
        </p:nvSpPr>
        <p:spPr>
          <a:xfrm xmlns:a="http://schemas.openxmlformats.org/drawingml/2006/main">
            <a:off x="9601200" y="253365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10233D"/>
                </a:solidFill>
                <a:latin typeface="Manrope"/>
                <a:ea typeface="Manrope"/>
                <a:cs typeface="Manrope"/>
              </a:defRPr>
            </a:pPr>
            <a:r>
              <a:rPr sz="4200" b="1">
                <a:solidFill>
                  <a:srgbClr val="10233D"/>
                </a:solidFill>
                <a:latin typeface="Manrope"/>
                <a:ea typeface="Manrope"/>
                <a:cs typeface="Manrope"/>
              </a:rPr>
              <a:t>can return</a:t>
            </a:r>
          </a:p>
        </p:txBody>
      </p:sp>
      <p:sp>
        <p:nvSpPr>
          <p:cNvPr id="6" name="">
            <a:extLst xmlns:a="http://schemas.openxmlformats.org/drawingml/2006/main">
              <a:ext uri="{FF2B5EF4-FFF2-40B4-BE49-F238E27FC236}">
                <a16:creationId xmlns:a16="http://schemas.microsoft.com/office/drawing/2014/main" id="{7AE84DEB-DA7B-49D8-9BC5-9347FCA0ED3E}"/>
              </a:ext>
            </a:extLst>
          </p:cNvPr>
          <p:cNvSpPr>
            <a:spLocks xmlns:a="http://schemas.openxmlformats.org/drawingml/2006/main" noGrp="1"/>
          </p:cNvSpPr>
          <p:nvPr/>
        </p:nvSpPr>
        <p:spPr>
          <a:xfrm xmlns:a="http://schemas.openxmlformats.org/drawingml/2006/main">
            <a:off x="9601200" y="320040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10233D"/>
                </a:solidFill>
                <a:latin typeface="Manrope"/>
                <a:ea typeface="Manrope"/>
                <a:cs typeface="Manrope"/>
              </a:defRPr>
            </a:pPr>
            <a:r>
              <a:rPr sz="4200" b="1">
                <a:solidFill>
                  <a:srgbClr val="10233D"/>
                </a:solidFill>
                <a:latin typeface="Manrope"/>
                <a:ea typeface="Manrope"/>
                <a:cs typeface="Manrope"/>
              </a:rPr>
              <a:t>finished work</a:t>
            </a:r>
          </a:p>
        </p:txBody>
      </p:sp>
      <p:sp>
        <p:nvSpPr>
          <p:cNvPr id="7" name="">
            <a:extLst xmlns:a="http://schemas.openxmlformats.org/drawingml/2006/main">
              <a:ext uri="{FF2B5EF4-FFF2-40B4-BE49-F238E27FC236}">
                <a16:creationId xmlns:a16="http://schemas.microsoft.com/office/drawing/2014/main" id="{CBEA5307-225B-46DC-87AB-23262422E996}"/>
              </a:ext>
            </a:extLst>
          </p:cNvPr>
          <p:cNvSpPr>
            <a:spLocks xmlns:a="http://schemas.openxmlformats.org/drawingml/2006/main" noGrp="1"/>
          </p:cNvSpPr>
          <p:nvPr/>
        </p:nvSpPr>
        <p:spPr>
          <a:xfrm xmlns:a="http://schemas.openxmlformats.org/drawingml/2006/main">
            <a:off x="9601200" y="3943350"/>
            <a:ext cx="5143500" cy="3509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800" b="0">
                <a:solidFill>
                  <a:srgbClr val="526174"/>
                </a:solidFill>
                <a:latin typeface="PingFang HK"/>
                <a:ea typeface="PingFang HK"/>
                <a:cs typeface="PingFang HK"/>
              </a:defRPr>
            </a:pPr>
            <a:r>
              <a:rPr sz="1800" b="0">
                <a:solidFill>
                  <a:srgbClr val="526174"/>
                </a:solidFill>
                <a:latin typeface="PingFang HK"/>
                <a:ea typeface="PingFang HK"/>
                <a:cs typeface="PingFang HK"/>
              </a:rPr>
              <a:t>把需求交出去，帶回可檢查的成果</a:t>
            </a:r>
          </a:p>
        </p:txBody>
      </p:sp>
      <p:sp>
        <p:nvSpPr>
          <p:cNvPr id="8" name="">
            <a:extLst xmlns:a="http://schemas.openxmlformats.org/drawingml/2006/main">
              <a:ext uri="{FF2B5EF4-FFF2-40B4-BE49-F238E27FC236}">
                <a16:creationId xmlns:a16="http://schemas.microsoft.com/office/drawing/2014/main" id="{F97E855A-3539-4527-96D6-6571F3879691}"/>
              </a:ext>
            </a:extLst>
          </p:cNvPr>
          <p:cNvSpPr>
            <a:spLocks xmlns:a="http://schemas.openxmlformats.org/drawingml/2006/main" noGrp="1"/>
          </p:cNvSpPr>
          <p:nvPr/>
        </p:nvSpPr>
        <p:spPr>
          <a:xfrm xmlns:a="http://schemas.openxmlformats.org/drawingml/2006/main">
            <a:off x="9601200" y="5067300"/>
            <a:ext cx="50958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10233D"/>
                </a:solidFill>
                <a:latin typeface="Manrope"/>
                <a:ea typeface="Manrope"/>
                <a:cs typeface="Manrope"/>
              </a:defRPr>
            </a:pPr>
            <a:r>
              <a:rPr sz="2025" b="0">
                <a:solidFill>
                  <a:srgbClr val="10233D"/>
                </a:solidFill>
                <a:latin typeface="Manrope"/>
                <a:ea typeface="Manrope"/>
                <a:cs typeface="Manrope"/>
              </a:rPr>
              <a:t>Code and files become deliverables</a:t>
            </a:r>
          </a:p>
        </p:txBody>
      </p:sp>
      <p:sp>
        <p:nvSpPr>
          <p:cNvPr id="9" name="">
            <a:extLst xmlns:a="http://schemas.openxmlformats.org/drawingml/2006/main">
              <a:ext uri="{FF2B5EF4-FFF2-40B4-BE49-F238E27FC236}">
                <a16:creationId xmlns:a16="http://schemas.microsoft.com/office/drawing/2014/main" id="{EC291448-8960-423D-B002-A86C15C10C8E}"/>
              </a:ext>
            </a:extLst>
          </p:cNvPr>
          <p:cNvSpPr>
            <a:spLocks xmlns:a="http://schemas.openxmlformats.org/drawingml/2006/main" noGrp="1"/>
          </p:cNvSpPr>
          <p:nvPr/>
        </p:nvSpPr>
        <p:spPr>
          <a:xfrm xmlns:a="http://schemas.openxmlformats.org/drawingml/2006/main">
            <a:off x="9601200" y="5436394"/>
            <a:ext cx="5095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526174"/>
                </a:solidFill>
                <a:latin typeface="PingFang HK"/>
                <a:ea typeface="PingFang HK"/>
                <a:cs typeface="PingFang HK"/>
              </a:defRPr>
            </a:pPr>
            <a:r>
              <a:rPr sz="1350" b="0">
                <a:solidFill>
                  <a:srgbClr val="526174"/>
                </a:solidFill>
                <a:latin typeface="PingFang HK"/>
                <a:ea typeface="PingFang HK"/>
                <a:cs typeface="PingFang HK"/>
              </a:rPr>
              <a:t>項目執行可以交回文件與工具</a:t>
            </a:r>
          </a:p>
        </p:txBody>
      </p:sp>
      <p:sp>
        <p:nvSpPr>
          <p:cNvPr id="10" name="">
            <a:extLst xmlns:a="http://schemas.openxmlformats.org/drawingml/2006/main">
              <a:ext uri="{FF2B5EF4-FFF2-40B4-BE49-F238E27FC236}">
                <a16:creationId xmlns:a16="http://schemas.microsoft.com/office/drawing/2014/main" id="{0F62EFBD-DA93-4BFC-BEAD-6CC3C740DAF7}"/>
              </a:ext>
            </a:extLst>
          </p:cNvPr>
          <p:cNvSpPr>
            <a:spLocks xmlns:a="http://schemas.openxmlformats.org/drawingml/2006/main" noGrp="1"/>
          </p:cNvSpPr>
          <p:nvPr/>
        </p:nvSpPr>
        <p:spPr>
          <a:xfrm xmlns:a="http://schemas.openxmlformats.org/drawingml/2006/main">
            <a:off x="9601200" y="5845969"/>
            <a:ext cx="50958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10233D"/>
                </a:solidFill>
                <a:latin typeface="Manrope"/>
                <a:ea typeface="Manrope"/>
                <a:cs typeface="Manrope"/>
              </a:defRPr>
            </a:pPr>
            <a:r>
              <a:rPr sz="2025" b="0">
                <a:solidFill>
                  <a:srgbClr val="10233D"/>
                </a:solidFill>
                <a:latin typeface="Manrope"/>
                <a:ea typeface="Manrope"/>
                <a:cs typeface="Manrope"/>
              </a:rPr>
              <a:t>A clear check defines completion</a:t>
            </a:r>
          </a:p>
        </p:txBody>
      </p:sp>
      <p:sp>
        <p:nvSpPr>
          <p:cNvPr id="11" name="">
            <a:extLst xmlns:a="http://schemas.openxmlformats.org/drawingml/2006/main">
              <a:ext uri="{FF2B5EF4-FFF2-40B4-BE49-F238E27FC236}">
                <a16:creationId xmlns:a16="http://schemas.microsoft.com/office/drawing/2014/main" id="{E2065B61-66D0-4533-B093-C05E1D518FD6}"/>
              </a:ext>
            </a:extLst>
          </p:cNvPr>
          <p:cNvSpPr>
            <a:spLocks xmlns:a="http://schemas.openxmlformats.org/drawingml/2006/main" noGrp="1"/>
          </p:cNvSpPr>
          <p:nvPr/>
        </p:nvSpPr>
        <p:spPr>
          <a:xfrm xmlns:a="http://schemas.openxmlformats.org/drawingml/2006/main">
            <a:off x="9601200" y="6215063"/>
            <a:ext cx="5095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526174"/>
                </a:solidFill>
                <a:latin typeface="PingFang HK"/>
                <a:ea typeface="PingFang HK"/>
                <a:cs typeface="PingFang HK"/>
              </a:defRPr>
            </a:pPr>
            <a:r>
              <a:rPr sz="1350" b="0">
                <a:solidFill>
                  <a:srgbClr val="526174"/>
                </a:solidFill>
                <a:latin typeface="PingFang HK"/>
                <a:ea typeface="PingFang HK"/>
                <a:cs typeface="PingFang HK"/>
              </a:rPr>
              <a:t>先寫清怎樣知道任務完成</a:t>
            </a:r>
          </a:p>
        </p:txBody>
      </p:sp>
      <p:sp>
        <p:nvSpPr>
          <p:cNvPr id="12" name="">
            <a:extLst xmlns:a="http://schemas.openxmlformats.org/drawingml/2006/main">
              <a:ext uri="{FF2B5EF4-FFF2-40B4-BE49-F238E27FC236}">
                <a16:creationId xmlns:a16="http://schemas.microsoft.com/office/drawing/2014/main" id="{84206F15-F10D-4674-95E4-942395C5A733}"/>
              </a:ext>
            </a:extLst>
          </p:cNvPr>
          <p:cNvSpPr>
            <a:spLocks xmlns:a="http://schemas.openxmlformats.org/drawingml/2006/main" noGrp="1"/>
          </p:cNvSpPr>
          <p:nvPr/>
        </p:nvSpPr>
        <p:spPr>
          <a:xfrm xmlns:a="http://schemas.openxmlformats.org/drawingml/2006/main">
            <a:off x="9601200" y="7305675"/>
            <a:ext cx="507682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E64F2A"/>
                </a:solidFill>
                <a:latin typeface="Manrope"/>
                <a:ea typeface="Manrope"/>
                <a:cs typeface="Manrope"/>
              </a:defRPr>
            </a:pPr>
            <a:r>
              <a:rPr sz="1500" b="1">
                <a:solidFill>
                  <a:srgbClr val="E64F2A"/>
                </a:solidFill>
                <a:latin typeface="Manrope"/>
                <a:ea typeface="Manrope"/>
                <a:cs typeface="Manrope"/>
              </a:rPr>
              <a:t>Ask for an output you can open and check</a:t>
            </a:r>
          </a:p>
        </p:txBody>
      </p:sp>
      <p:sp>
        <p:nvSpPr>
          <p:cNvPr id="13" name="">
            <a:extLst xmlns:a="http://schemas.openxmlformats.org/drawingml/2006/main">
              <a:ext uri="{FF2B5EF4-FFF2-40B4-BE49-F238E27FC236}">
                <a16:creationId xmlns:a16="http://schemas.microsoft.com/office/drawing/2014/main" id="{6A7BC140-8B48-417C-8CF6-8E37A64DE6A1}"/>
              </a:ext>
            </a:extLst>
          </p:cNvPr>
          <p:cNvSpPr>
            <a:spLocks xmlns:a="http://schemas.openxmlformats.org/drawingml/2006/main" noGrp="1"/>
          </p:cNvSpPr>
          <p:nvPr/>
        </p:nvSpPr>
        <p:spPr>
          <a:xfrm xmlns:a="http://schemas.openxmlformats.org/drawingml/2006/main">
            <a:off x="9601200" y="7572375"/>
            <a:ext cx="5067300" cy="21621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526174"/>
                </a:solidFill>
                <a:latin typeface="PingFang HK"/>
                <a:ea typeface="PingFang HK"/>
                <a:cs typeface="PingFang HK"/>
              </a:defRPr>
            </a:pPr>
            <a:r>
              <a:rPr sz="1200" b="0">
                <a:solidFill>
                  <a:srgbClr val="526174"/>
                </a:solidFill>
                <a:latin typeface="PingFang HK"/>
                <a:ea typeface="PingFang HK"/>
                <a:cs typeface="PingFang HK"/>
              </a:rPr>
              <a:t>把“做完了”寫成可觀察的行為</a:t>
            </a:r>
          </a:p>
        </p:txBody>
      </p:sp>
      <p:sp>
        <p:nvSpPr>
          <p:cNvPr id="14" name="">
            <a:extLst xmlns:a="http://schemas.openxmlformats.org/drawingml/2006/main">
              <a:ext uri="{FF2B5EF4-FFF2-40B4-BE49-F238E27FC236}">
                <a16:creationId xmlns:a16="http://schemas.microsoft.com/office/drawing/2014/main" id="{58736B17-D8E4-479A-8C27-CE107A2BCBDE}"/>
              </a:ext>
            </a:extLst>
          </p:cNvPr>
          <p:cNvSpPr>
            <a:spLocks xmlns:a="http://schemas.openxmlformats.org/drawingml/2006/main" noGrp="1"/>
          </p:cNvSpPr>
          <p:nvPr/>
        </p:nvSpPr>
        <p:spPr>
          <a:xfrm xmlns:a="http://schemas.openxmlformats.org/drawingml/2006/main">
            <a:off x="495300" y="8010525"/>
            <a:ext cx="13001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526174"/>
                </a:solidFill>
                <a:latin typeface="Manrope"/>
                <a:ea typeface="Manrope"/>
                <a:cs typeface="Manrope"/>
              </a:defRPr>
            </a:pPr>
            <a:r>
              <a:rPr sz="1200" b="0">
                <a:solidFill>
                  <a:srgbClr val="526174"/>
                </a:solidFill>
                <a:latin typeface="Manrope"/>
                <a:ea typeface="Manrope"/>
                <a:cs typeface="Manrope"/>
              </a:rPr>
              <a:t>Bruce Huang / Fictional project exercise, not a product benchmark</a:t>
            </a:r>
          </a:p>
        </p:txBody>
      </p:sp>
      <p:sp>
        <p:nvSpPr>
          <p:cNvPr id="15" name="">
            <a:extLst xmlns:a="http://schemas.openxmlformats.org/drawingml/2006/main">
              <a:ext uri="{FF2B5EF4-FFF2-40B4-BE49-F238E27FC236}">
                <a16:creationId xmlns:a16="http://schemas.microsoft.com/office/drawing/2014/main" id="{4D769B7D-D435-437E-9882-9204A2378405}"/>
              </a:ext>
            </a:extLst>
          </p:cNvPr>
          <p:cNvSpPr>
            <a:spLocks xmlns:a="http://schemas.openxmlformats.org/drawingml/2006/main" noGrp="1"/>
          </p:cNvSpPr>
          <p:nvPr/>
        </p:nvSpPr>
        <p:spPr>
          <a:xfrm xmlns:a="http://schemas.openxmlformats.org/drawingml/2006/main">
            <a:off x="13668375" y="8001000"/>
            <a:ext cx="10953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defRPr sz="1350" b="1">
                <a:solidFill>
                  <a:srgbClr val="526174"/>
                </a:solidFill>
                <a:latin typeface="Manrope"/>
                <a:ea typeface="Manrope"/>
                <a:cs typeface="Manrope"/>
              </a:defRPr>
            </a:pPr>
            <a:r>
              <a:rPr sz="1350" b="1">
                <a:solidFill>
                  <a:srgbClr val="526174"/>
                </a:solidFill>
                <a:latin typeface="Manrope"/>
                <a:ea typeface="Manrope"/>
                <a:cs typeface="Manrope"/>
              </a:rPr>
              <a:t>14 / 27</a:t>
            </a:r>
          </a:p>
        </p:txBody>
      </p:sp>
      <p:sp>
        <p:nvSpPr>
          <p:cNvPr id="16" name="">
            <a:extLst xmlns:a="http://schemas.openxmlformats.org/drawingml/2006/main">
              <a:ext uri="{FF2B5EF4-FFF2-40B4-BE49-F238E27FC236}">
                <a16:creationId xmlns:a16="http://schemas.microsoft.com/office/drawing/2014/main" id="{FD3BEA9C-FC2A-47D7-A826-FD4B63FC709D}"/>
              </a:ext>
            </a:extLst>
          </p:cNvPr>
          <p:cNvSpPr>
            <a:spLocks xmlns:a="http://schemas.openxmlformats.org/drawingml/2006/main" noGrp="1"/>
          </p:cNvSpPr>
          <p:nvPr/>
        </p:nvSpPr>
        <p:spPr>
          <a:xfrm xmlns:a="http://schemas.openxmlformats.org/drawingml/2006/main">
            <a:off x="704850" y="1438275"/>
            <a:ext cx="8258175" cy="4714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850" b="1">
                <a:solidFill>
                  <a:srgbClr val="0B756A"/>
                </a:solidFill>
                <a:latin typeface="Manrope"/>
                <a:ea typeface="Manrope"/>
                <a:cs typeface="Manrope"/>
              </a:defRPr>
            </a:pPr>
            <a:r>
              <a:rPr sz="2850" b="1">
                <a:solidFill>
                  <a:srgbClr val="0B756A"/>
                </a:solidFill>
                <a:latin typeface="Manrope"/>
                <a:ea typeface="Manrope"/>
                <a:cs typeface="Manrope"/>
              </a:rPr>
              <a:t>Sample CSV to a review list</a:t>
            </a:r>
          </a:p>
        </p:txBody>
      </p:sp>
      <p:sp>
        <p:nvSpPr>
          <p:cNvPr id="17" name="">
            <a:extLst xmlns:a="http://schemas.openxmlformats.org/drawingml/2006/main">
              <a:ext uri="{FF2B5EF4-FFF2-40B4-BE49-F238E27FC236}">
                <a16:creationId xmlns:a16="http://schemas.microsoft.com/office/drawing/2014/main" id="{0CAFD7D1-B663-4FC7-B38A-419B22379328}"/>
              </a:ext>
            </a:extLst>
          </p:cNvPr>
          <p:cNvSpPr>
            <a:spLocks xmlns:a="http://schemas.openxmlformats.org/drawingml/2006/main" noGrp="1"/>
          </p:cNvSpPr>
          <p:nvPr/>
        </p:nvSpPr>
        <p:spPr>
          <a:xfrm xmlns:a="http://schemas.openxmlformats.org/drawingml/2006/main">
            <a:off x="704850" y="1957388"/>
            <a:ext cx="8258175" cy="2928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75" b="0">
                <a:solidFill>
                  <a:srgbClr val="526174"/>
                </a:solidFill>
                <a:latin typeface="PingFang HK"/>
                <a:ea typeface="PingFang HK"/>
                <a:cs typeface="PingFang HK"/>
              </a:defRPr>
            </a:pPr>
            <a:r>
              <a:rPr sz="1575" b="0">
                <a:solidFill>
                  <a:srgbClr val="526174"/>
                </a:solidFill>
                <a:latin typeface="PingFang HK"/>
                <a:ea typeface="PingFang HK"/>
                <a:cs typeface="PingFang HK"/>
              </a:rPr>
              <a:t>從樣例記錄到待複審鏡頭</a:t>
            </a:r>
          </a:p>
        </p:txBody>
      </p:sp>
      <p:sp>
        <p:nvSpPr>
          <p:cNvPr id="18" name="">
            <a:extLst xmlns:a="http://schemas.openxmlformats.org/drawingml/2006/main">
              <a:ext uri="{FF2B5EF4-FFF2-40B4-BE49-F238E27FC236}">
                <a16:creationId xmlns:a16="http://schemas.microsoft.com/office/drawing/2014/main" id="{D5C50005-3E19-4384-9B00-523A0356F958}"/>
              </a:ext>
            </a:extLst>
          </p:cNvPr>
          <p:cNvSpPr>
            <a:spLocks xmlns:a="http://schemas.openxmlformats.org/drawingml/2006/main" noGrp="1"/>
          </p:cNvSpPr>
          <p:nvPr/>
        </p:nvSpPr>
        <p:spPr>
          <a:xfrm xmlns:a="http://schemas.openxmlformats.org/drawingml/2006/main">
            <a:off x="723900" y="2762250"/>
            <a:ext cx="1962150" cy="1047750"/>
          </a:xfrm>
          <a:prstGeom xmlns:a="http://schemas.openxmlformats.org/drawingml/2006/main" prst="rect">
            <a:avLst/>
          </a:prstGeom>
          <a:solidFill xmlns:a="http://schemas.openxmlformats.org/drawingml/2006/main">
            <a:srgbClr val="0B756A"/>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63E61372-7ABF-4824-9DF2-C718501774F1}"/>
              </a:ext>
            </a:extLst>
          </p:cNvPr>
          <p:cNvSpPr>
            <a:spLocks xmlns:a="http://schemas.openxmlformats.org/drawingml/2006/main" noGrp="1"/>
          </p:cNvSpPr>
          <p:nvPr/>
        </p:nvSpPr>
        <p:spPr>
          <a:xfrm xmlns:a="http://schemas.openxmlformats.org/drawingml/2006/main">
            <a:off x="847725" y="2895600"/>
            <a:ext cx="17145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ctr">
              <a:defRPr sz="2400" b="1">
                <a:solidFill>
                  <a:srgbClr val="FFFDF8"/>
                </a:solidFill>
                <a:latin typeface="Manrope"/>
                <a:ea typeface="Manrope"/>
                <a:cs typeface="Manrope"/>
              </a:defRPr>
            </a:pPr>
            <a:r>
              <a:rPr sz="2400" b="1">
                <a:solidFill>
                  <a:srgbClr val="FFFDF8"/>
                </a:solidFill>
                <a:latin typeface="Manrope"/>
                <a:ea typeface="Manrope"/>
                <a:cs typeface="Manrope"/>
              </a:rPr>
              <a:t>Request</a:t>
            </a:r>
          </a:p>
        </p:txBody>
      </p:sp>
      <p:sp>
        <p:nvSpPr>
          <p:cNvPr id="20" name="">
            <a:extLst xmlns:a="http://schemas.openxmlformats.org/drawingml/2006/main">
              <a:ext uri="{FF2B5EF4-FFF2-40B4-BE49-F238E27FC236}">
                <a16:creationId xmlns:a16="http://schemas.microsoft.com/office/drawing/2014/main" id="{1BE1F24C-010C-46BC-8615-420CD209F0E7}"/>
              </a:ext>
            </a:extLst>
          </p:cNvPr>
          <p:cNvSpPr>
            <a:spLocks xmlns:a="http://schemas.openxmlformats.org/drawingml/2006/main" noGrp="1"/>
          </p:cNvSpPr>
          <p:nvPr/>
        </p:nvSpPr>
        <p:spPr>
          <a:xfrm xmlns:a="http://schemas.openxmlformats.org/drawingml/2006/main">
            <a:off x="847725" y="3381375"/>
            <a:ext cx="1714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ctr">
              <a:defRPr sz="1575" b="0">
                <a:solidFill>
                  <a:srgbClr val="FFFDF8"/>
                </a:solidFill>
                <a:latin typeface="PingFang HK"/>
                <a:ea typeface="PingFang HK"/>
                <a:cs typeface="PingFang HK"/>
              </a:defRPr>
            </a:pPr>
            <a:r>
              <a:rPr sz="1575" b="0">
                <a:solidFill>
                  <a:srgbClr val="FFFDF8"/>
                </a:solidFill>
                <a:latin typeface="PingFang HK"/>
                <a:ea typeface="PingFang HK"/>
                <a:cs typeface="PingFang HK"/>
              </a:rPr>
              <a:t>需求</a:t>
            </a:r>
          </a:p>
        </p:txBody>
      </p:sp>
      <p:sp>
        <p:nvSpPr>
          <p:cNvPr id="21" name="">
            <a:extLst xmlns:a="http://schemas.openxmlformats.org/drawingml/2006/main">
              <a:ext uri="{FF2B5EF4-FFF2-40B4-BE49-F238E27FC236}">
                <a16:creationId xmlns:a16="http://schemas.microsoft.com/office/drawing/2014/main" id="{21984114-5CA7-4BFF-BEE8-E48D1056F769}"/>
              </a:ext>
            </a:extLst>
          </p:cNvPr>
          <p:cNvSpPr>
            <a:spLocks xmlns:a="http://schemas.openxmlformats.org/drawingml/2006/main" noGrp="1"/>
          </p:cNvSpPr>
          <p:nvPr/>
        </p:nvSpPr>
        <p:spPr>
          <a:xfrm xmlns:a="http://schemas.openxmlformats.org/drawingml/2006/main">
            <a:off x="3057525" y="2857500"/>
            <a:ext cx="59150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100" b="0">
                <a:solidFill>
                  <a:srgbClr val="10233D"/>
                </a:solidFill>
                <a:latin typeface="Manrope"/>
                <a:ea typeface="Manrope"/>
                <a:cs typeface="Manrope"/>
              </a:defRPr>
            </a:pPr>
            <a:r>
              <a:rPr sz="2100" b="0">
                <a:solidFill>
                  <a:srgbClr val="10233D"/>
                </a:solidFill>
                <a:latin typeface="Manrope"/>
                <a:ea typeface="Manrope"/>
                <a:cs typeface="Manrope"/>
              </a:rPr>
              <a:t>Find failed shots and explain why</a:t>
            </a:r>
          </a:p>
        </p:txBody>
      </p:sp>
      <p:sp>
        <p:nvSpPr>
          <p:cNvPr id="22" name="">
            <a:extLst xmlns:a="http://schemas.openxmlformats.org/drawingml/2006/main">
              <a:ext uri="{FF2B5EF4-FFF2-40B4-BE49-F238E27FC236}">
                <a16:creationId xmlns:a16="http://schemas.microsoft.com/office/drawing/2014/main" id="{9F502020-DF13-4965-9525-9E4F40CB04C0}"/>
              </a:ext>
            </a:extLst>
          </p:cNvPr>
          <p:cNvSpPr>
            <a:spLocks xmlns:a="http://schemas.openxmlformats.org/drawingml/2006/main" noGrp="1"/>
          </p:cNvSpPr>
          <p:nvPr/>
        </p:nvSpPr>
        <p:spPr>
          <a:xfrm xmlns:a="http://schemas.openxmlformats.org/drawingml/2006/main">
            <a:off x="3057525" y="3257550"/>
            <a:ext cx="5915025" cy="2809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0">
                <a:solidFill>
                  <a:srgbClr val="526174"/>
                </a:solidFill>
                <a:latin typeface="PingFang HK"/>
                <a:ea typeface="PingFang HK"/>
                <a:cs typeface="PingFang HK"/>
              </a:defRPr>
            </a:pPr>
            <a:r>
              <a:rPr sz="1500" b="0">
                <a:solidFill>
                  <a:srgbClr val="526174"/>
                </a:solidFill>
                <a:latin typeface="PingFang HK"/>
                <a:ea typeface="PingFang HK"/>
                <a:cs typeface="PingFang HK"/>
              </a:rPr>
              <a:t>篩出未通過的鏡頭與原因</a:t>
            </a:r>
          </a:p>
        </p:txBody>
      </p:sp>
      <p:sp>
        <p:nvSpPr>
          <p:cNvPr id="23" name="">
            <a:extLst xmlns:a="http://schemas.openxmlformats.org/drawingml/2006/main">
              <a:ext uri="{FF2B5EF4-FFF2-40B4-BE49-F238E27FC236}">
                <a16:creationId xmlns:a16="http://schemas.microsoft.com/office/drawing/2014/main" id="{3D55D77E-C410-42F1-913B-D87C43E46C7E}"/>
              </a:ext>
            </a:extLst>
          </p:cNvPr>
          <p:cNvSpPr>
            <a:spLocks xmlns:a="http://schemas.openxmlformats.org/drawingml/2006/main" noGrp="1"/>
          </p:cNvSpPr>
          <p:nvPr/>
        </p:nvSpPr>
        <p:spPr>
          <a:xfrm xmlns:a="http://schemas.openxmlformats.org/drawingml/2006/main">
            <a:off x="723900" y="4238625"/>
            <a:ext cx="1962150" cy="1047750"/>
          </a:xfrm>
          <a:prstGeom xmlns:a="http://schemas.openxmlformats.org/drawingml/2006/main" prst="rect">
            <a:avLst/>
          </a:prstGeom>
          <a:solidFill xmlns:a="http://schemas.openxmlformats.org/drawingml/2006/main">
            <a:srgbClr val="0B756A"/>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1F0EB63F-38CC-43C2-A1D3-EBCE37BCEFCB}"/>
              </a:ext>
            </a:extLst>
          </p:cNvPr>
          <p:cNvSpPr>
            <a:spLocks xmlns:a="http://schemas.openxmlformats.org/drawingml/2006/main" noGrp="1"/>
          </p:cNvSpPr>
          <p:nvPr/>
        </p:nvSpPr>
        <p:spPr>
          <a:xfrm xmlns:a="http://schemas.openxmlformats.org/drawingml/2006/main">
            <a:off x="847725" y="4371975"/>
            <a:ext cx="17145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ctr">
              <a:defRPr sz="2400" b="1">
                <a:solidFill>
                  <a:srgbClr val="FFFDF8"/>
                </a:solidFill>
                <a:latin typeface="Manrope"/>
                <a:ea typeface="Manrope"/>
                <a:cs typeface="Manrope"/>
              </a:defRPr>
            </a:pPr>
            <a:r>
              <a:rPr sz="2400" b="1">
                <a:solidFill>
                  <a:srgbClr val="FFFDF8"/>
                </a:solidFill>
                <a:latin typeface="Manrope"/>
                <a:ea typeface="Manrope"/>
                <a:cs typeface="Manrope"/>
              </a:rPr>
              <a:t>Execute</a:t>
            </a:r>
          </a:p>
        </p:txBody>
      </p:sp>
      <p:sp>
        <p:nvSpPr>
          <p:cNvPr id="25" name="">
            <a:extLst xmlns:a="http://schemas.openxmlformats.org/drawingml/2006/main">
              <a:ext uri="{FF2B5EF4-FFF2-40B4-BE49-F238E27FC236}">
                <a16:creationId xmlns:a16="http://schemas.microsoft.com/office/drawing/2014/main" id="{ED913F44-FED7-4217-B857-349A2256575C}"/>
              </a:ext>
            </a:extLst>
          </p:cNvPr>
          <p:cNvSpPr>
            <a:spLocks xmlns:a="http://schemas.openxmlformats.org/drawingml/2006/main" noGrp="1"/>
          </p:cNvSpPr>
          <p:nvPr/>
        </p:nvSpPr>
        <p:spPr>
          <a:xfrm xmlns:a="http://schemas.openxmlformats.org/drawingml/2006/main">
            <a:off x="847725" y="4857750"/>
            <a:ext cx="1714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ctr">
              <a:defRPr sz="1575" b="0">
                <a:solidFill>
                  <a:srgbClr val="FFFDF8"/>
                </a:solidFill>
                <a:latin typeface="PingFang HK"/>
                <a:ea typeface="PingFang HK"/>
                <a:cs typeface="PingFang HK"/>
              </a:defRPr>
            </a:pPr>
            <a:r>
              <a:rPr sz="1575" b="0">
                <a:solidFill>
                  <a:srgbClr val="FFFDF8"/>
                </a:solidFill>
                <a:latin typeface="PingFang HK"/>
                <a:ea typeface="PingFang HK"/>
                <a:cs typeface="PingFang HK"/>
              </a:rPr>
              <a:t>執行</a:t>
            </a:r>
          </a:p>
        </p:txBody>
      </p:sp>
      <p:sp>
        <p:nvSpPr>
          <p:cNvPr id="26" name="">
            <a:extLst xmlns:a="http://schemas.openxmlformats.org/drawingml/2006/main">
              <a:ext uri="{FF2B5EF4-FFF2-40B4-BE49-F238E27FC236}">
                <a16:creationId xmlns:a16="http://schemas.microsoft.com/office/drawing/2014/main" id="{DD5140E8-D459-4C20-B1B6-1A193F159958}"/>
              </a:ext>
            </a:extLst>
          </p:cNvPr>
          <p:cNvSpPr>
            <a:spLocks xmlns:a="http://schemas.openxmlformats.org/drawingml/2006/main" noGrp="1"/>
          </p:cNvSpPr>
          <p:nvPr/>
        </p:nvSpPr>
        <p:spPr>
          <a:xfrm xmlns:a="http://schemas.openxmlformats.org/drawingml/2006/main">
            <a:off x="3057525" y="4333875"/>
            <a:ext cx="59150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100" b="0">
                <a:solidFill>
                  <a:srgbClr val="10233D"/>
                </a:solidFill>
                <a:latin typeface="Manrope"/>
                <a:ea typeface="Manrope"/>
                <a:cs typeface="Manrope"/>
              </a:defRPr>
            </a:pPr>
            <a:r>
              <a:rPr sz="2100" b="0">
                <a:solidFill>
                  <a:srgbClr val="10233D"/>
                </a:solidFill>
                <a:latin typeface="Manrope"/>
                <a:ea typeface="Manrope"/>
                <a:cs typeface="Manrope"/>
              </a:rPr>
              <a:t>Read, filter and write the result</a:t>
            </a:r>
          </a:p>
        </p:txBody>
      </p:sp>
      <p:sp>
        <p:nvSpPr>
          <p:cNvPr id="27" name="">
            <a:extLst xmlns:a="http://schemas.openxmlformats.org/drawingml/2006/main">
              <a:ext uri="{FF2B5EF4-FFF2-40B4-BE49-F238E27FC236}">
                <a16:creationId xmlns:a16="http://schemas.microsoft.com/office/drawing/2014/main" id="{E71735EB-7268-4430-9643-F333B810A2EA}"/>
              </a:ext>
            </a:extLst>
          </p:cNvPr>
          <p:cNvSpPr>
            <a:spLocks xmlns:a="http://schemas.openxmlformats.org/drawingml/2006/main" noGrp="1"/>
          </p:cNvSpPr>
          <p:nvPr/>
        </p:nvSpPr>
        <p:spPr>
          <a:xfrm xmlns:a="http://schemas.openxmlformats.org/drawingml/2006/main">
            <a:off x="3057525" y="4733925"/>
            <a:ext cx="5915025" cy="2809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0">
                <a:solidFill>
                  <a:srgbClr val="526174"/>
                </a:solidFill>
                <a:latin typeface="PingFang HK"/>
                <a:ea typeface="PingFang HK"/>
                <a:cs typeface="PingFang HK"/>
              </a:defRPr>
            </a:pPr>
            <a:r>
              <a:rPr sz="1500" b="0">
                <a:solidFill>
                  <a:srgbClr val="526174"/>
                </a:solidFill>
                <a:latin typeface="PingFang HK"/>
                <a:ea typeface="PingFang HK"/>
                <a:cs typeface="PingFang HK"/>
              </a:rPr>
              <a:t>讀文件，完成篩選並寫出結果</a:t>
            </a:r>
          </a:p>
        </p:txBody>
      </p:sp>
      <p:sp>
        <p:nvSpPr>
          <p:cNvPr id="28" name="">
            <a:extLst xmlns:a="http://schemas.openxmlformats.org/drawingml/2006/main">
              <a:ext uri="{FF2B5EF4-FFF2-40B4-BE49-F238E27FC236}">
                <a16:creationId xmlns:a16="http://schemas.microsoft.com/office/drawing/2014/main" id="{46196911-DF25-4A0E-B020-8D4871C5A4BF}"/>
              </a:ext>
            </a:extLst>
          </p:cNvPr>
          <p:cNvSpPr>
            <a:spLocks xmlns:a="http://schemas.openxmlformats.org/drawingml/2006/main" noGrp="1"/>
          </p:cNvSpPr>
          <p:nvPr/>
        </p:nvSpPr>
        <p:spPr>
          <a:xfrm xmlns:a="http://schemas.openxmlformats.org/drawingml/2006/main">
            <a:off x="723900" y="5715000"/>
            <a:ext cx="1962150" cy="1047750"/>
          </a:xfrm>
          <a:prstGeom xmlns:a="http://schemas.openxmlformats.org/drawingml/2006/main" prst="rect">
            <a:avLst/>
          </a:prstGeom>
          <a:solidFill xmlns:a="http://schemas.openxmlformats.org/drawingml/2006/main">
            <a:srgbClr val="E64F2A"/>
          </a:solidFill>
          <a:ln xmlns:a="http://schemas.openxmlformats.org/drawingml/2006/main" w="0">
            <a:noFill/>
          </a:ln>
        </p:spPr>
      </p:sp>
      <p:sp>
        <p:nvSpPr>
          <p:cNvPr id="29" name="">
            <a:extLst xmlns:a="http://schemas.openxmlformats.org/drawingml/2006/main">
              <a:ext uri="{FF2B5EF4-FFF2-40B4-BE49-F238E27FC236}">
                <a16:creationId xmlns:a16="http://schemas.microsoft.com/office/drawing/2014/main" id="{4826F31E-402C-4090-A2FF-18B6B3AF4872}"/>
              </a:ext>
            </a:extLst>
          </p:cNvPr>
          <p:cNvSpPr>
            <a:spLocks xmlns:a="http://schemas.openxmlformats.org/drawingml/2006/main" noGrp="1"/>
          </p:cNvSpPr>
          <p:nvPr/>
        </p:nvSpPr>
        <p:spPr>
          <a:xfrm xmlns:a="http://schemas.openxmlformats.org/drawingml/2006/main">
            <a:off x="847725" y="5848350"/>
            <a:ext cx="17145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ctr">
              <a:defRPr sz="2400" b="1">
                <a:solidFill>
                  <a:srgbClr val="FFFDF8"/>
                </a:solidFill>
                <a:latin typeface="Manrope"/>
                <a:ea typeface="Manrope"/>
                <a:cs typeface="Manrope"/>
              </a:defRPr>
            </a:pPr>
            <a:r>
              <a:rPr sz="2400" b="1">
                <a:solidFill>
                  <a:srgbClr val="FFFDF8"/>
                </a:solidFill>
                <a:latin typeface="Manrope"/>
                <a:ea typeface="Manrope"/>
                <a:cs typeface="Manrope"/>
              </a:rPr>
              <a:t>Check</a:t>
            </a:r>
          </a:p>
        </p:txBody>
      </p:sp>
      <p:sp>
        <p:nvSpPr>
          <p:cNvPr id="30" name="">
            <a:extLst xmlns:a="http://schemas.openxmlformats.org/drawingml/2006/main">
              <a:ext uri="{FF2B5EF4-FFF2-40B4-BE49-F238E27FC236}">
                <a16:creationId xmlns:a16="http://schemas.microsoft.com/office/drawing/2014/main" id="{1B901471-C41F-40EE-BBDC-80E6168CF47A}"/>
              </a:ext>
            </a:extLst>
          </p:cNvPr>
          <p:cNvSpPr>
            <a:spLocks xmlns:a="http://schemas.openxmlformats.org/drawingml/2006/main" noGrp="1"/>
          </p:cNvSpPr>
          <p:nvPr/>
        </p:nvSpPr>
        <p:spPr>
          <a:xfrm xmlns:a="http://schemas.openxmlformats.org/drawingml/2006/main">
            <a:off x="847725" y="6334125"/>
            <a:ext cx="1714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ctr">
              <a:defRPr sz="1575" b="0">
                <a:solidFill>
                  <a:srgbClr val="FFFDF8"/>
                </a:solidFill>
                <a:latin typeface="PingFang HK"/>
                <a:ea typeface="PingFang HK"/>
                <a:cs typeface="PingFang HK"/>
              </a:defRPr>
            </a:pPr>
            <a:r>
              <a:rPr sz="1575" b="0">
                <a:solidFill>
                  <a:srgbClr val="FFFDF8"/>
                </a:solidFill>
                <a:latin typeface="PingFang HK"/>
                <a:ea typeface="PingFang HK"/>
                <a:cs typeface="PingFang HK"/>
              </a:rPr>
              <a:t>檢查</a:t>
            </a:r>
          </a:p>
        </p:txBody>
      </p:sp>
      <p:sp>
        <p:nvSpPr>
          <p:cNvPr id="31" name="">
            <a:extLst xmlns:a="http://schemas.openxmlformats.org/drawingml/2006/main">
              <a:ext uri="{FF2B5EF4-FFF2-40B4-BE49-F238E27FC236}">
                <a16:creationId xmlns:a16="http://schemas.microsoft.com/office/drawing/2014/main" id="{AEFBBFF7-DC66-48C2-8A83-6BC71D2D8D20}"/>
              </a:ext>
            </a:extLst>
          </p:cNvPr>
          <p:cNvSpPr>
            <a:spLocks xmlns:a="http://schemas.openxmlformats.org/drawingml/2006/main" noGrp="1"/>
          </p:cNvSpPr>
          <p:nvPr/>
        </p:nvSpPr>
        <p:spPr>
          <a:xfrm xmlns:a="http://schemas.openxmlformats.org/drawingml/2006/main">
            <a:off x="3057525" y="5810250"/>
            <a:ext cx="59150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100" b="0">
                <a:solidFill>
                  <a:srgbClr val="10233D"/>
                </a:solidFill>
                <a:latin typeface="Manrope"/>
                <a:ea typeface="Manrope"/>
                <a:cs typeface="Manrope"/>
              </a:defRPr>
            </a:pPr>
            <a:r>
              <a:rPr sz="2100" b="0">
                <a:solidFill>
                  <a:srgbClr val="10233D"/>
                </a:solidFill>
                <a:latin typeface="Manrope"/>
                <a:ea typeface="Manrope"/>
                <a:cs typeface="Manrope"/>
              </a:rPr>
              <a:t>Verify a few known records</a:t>
            </a:r>
          </a:p>
        </p:txBody>
      </p:sp>
      <p:sp>
        <p:nvSpPr>
          <p:cNvPr id="32" name="">
            <a:extLst xmlns:a="http://schemas.openxmlformats.org/drawingml/2006/main">
              <a:ext uri="{FF2B5EF4-FFF2-40B4-BE49-F238E27FC236}">
                <a16:creationId xmlns:a16="http://schemas.microsoft.com/office/drawing/2014/main" id="{E2AD7A41-C695-4D9F-AFB3-20E6879CC1BD}"/>
              </a:ext>
            </a:extLst>
          </p:cNvPr>
          <p:cNvSpPr>
            <a:spLocks xmlns:a="http://schemas.openxmlformats.org/drawingml/2006/main" noGrp="1"/>
          </p:cNvSpPr>
          <p:nvPr/>
        </p:nvSpPr>
        <p:spPr>
          <a:xfrm xmlns:a="http://schemas.openxmlformats.org/drawingml/2006/main">
            <a:off x="3057525" y="6210300"/>
            <a:ext cx="5915025" cy="2809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0">
                <a:solidFill>
                  <a:srgbClr val="526174"/>
                </a:solidFill>
                <a:latin typeface="PingFang HK"/>
                <a:ea typeface="PingFang HK"/>
                <a:cs typeface="PingFang HK"/>
              </a:defRPr>
            </a:pPr>
            <a:r>
              <a:rPr sz="1500" b="0">
                <a:solidFill>
                  <a:srgbClr val="526174"/>
                </a:solidFill>
                <a:latin typeface="PingFang HK"/>
                <a:ea typeface="PingFang HK"/>
                <a:cs typeface="PingFang HK"/>
              </a:rPr>
              <a:t>用已知記錄逐項核對</a:t>
            </a:r>
          </a:p>
        </p:txBody>
      </p:sp>
    </p:spTree>
    <p:extLst>
      <p:ext uri="{BB962C8B-B14F-4D97-AF65-F5344CB8AC3E}">
        <p14:creationId xmlns:p14="http://schemas.microsoft.com/office/powerpoint/2010/main" val="1680352846"/>
      </p:ext>
    </p:extLst>
  </p:cSld>
</p:sld>
</file>

<file path=ppt/slides/slide15.xml><?xml version="1.0" encoding="utf-8"?>
<p:sld xmlns:p="http://schemas.openxmlformats.org/presentationml/2006/main">
  <p:cSld>
    <p:bg>
      <p:bgPr>
        <a:solidFill xmlns:a="http://schemas.openxmlformats.org/drawingml/2006/main">
          <a:srgbClr val="07111E"/>
        </a:solidFill>
      </p:bgPr>
    </p:bg>
    <p:spTree>
      <p:nvGrpSpPr>
        <p:cNvPr id="1" name=""/>
        <p:cNvGrpSpPr/>
        <p:nvPr/>
      </p:nvGrpSpPr>
      <p:grpSpPr>
        <a:xfrm xmlns:a="http://schemas.openxmlformats.org/drawingml/2006/main"/>
      </p:grpSpPr>
      <p:sp>
        <p:nvSpPr>
          <p:cNvPr id="30" name="">
            <a:extLst xmlns:a="http://schemas.openxmlformats.org/drawingml/2006/main">
              <a:ext uri="{FF2B5EF4-FFF2-40B4-BE49-F238E27FC236}">
                <a16:creationId xmlns:a16="http://schemas.microsoft.com/office/drawing/2014/main" id="{BD49FB63-A9BE-41C3-83EE-8950A2FE8BC9}"/>
              </a:ext>
            </a:extLst>
          </p:cNvPr>
          <p:cNvSpPr>
            <a:spLocks xmlns:a="http://schemas.openxmlformats.org/drawingml/2006/main" noGrp="1"/>
          </p:cNvSpPr>
          <p:nvPr/>
        </p:nvSpPr>
        <p:spPr>
          <a:xfrm xmlns:a="http://schemas.openxmlformats.org/drawingml/2006/main">
            <a:off x="495300" y="381000"/>
            <a:ext cx="1381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FF8D6F"/>
                </a:solidFill>
                <a:latin typeface="Manrope"/>
                <a:ea typeface="Manrope"/>
                <a:cs typeface="Manrope"/>
              </a:defRPr>
            </a:pPr>
            <a:r>
              <a:rPr sz="1500" b="1">
                <a:solidFill>
                  <a:srgbClr val="FF8D6F"/>
                </a:solidFill>
                <a:latin typeface="Manrope"/>
                <a:ea typeface="Manrope"/>
                <a:cs typeface="Manrope"/>
              </a:rPr>
              <a:t>03 / THE FUTURE OF WHITE-COLLAR WORK</a:t>
            </a:r>
          </a:p>
        </p:txBody>
      </p:sp>
      <p:sp>
        <p:nvSpPr>
          <p:cNvPr id="2" name="">
            <a:extLst xmlns:a="http://schemas.openxmlformats.org/drawingml/2006/main">
              <a:ext uri="{FF2B5EF4-FFF2-40B4-BE49-F238E27FC236}">
                <a16:creationId xmlns:a16="http://schemas.microsoft.com/office/drawing/2014/main" id="{E66779F5-641A-4098-8A45-A502C6906BEE}"/>
              </a:ext>
            </a:extLst>
          </p:cNvPr>
          <p:cNvSpPr>
            <a:spLocks xmlns:a="http://schemas.openxmlformats.org/drawingml/2006/main" noGrp="1"/>
          </p:cNvSpPr>
          <p:nvPr/>
        </p:nvSpPr>
        <p:spPr>
          <a:xfrm xmlns:a="http://schemas.openxmlformats.org/drawingml/2006/main">
            <a:off x="495300" y="914400"/>
            <a:ext cx="14249400" cy="19050"/>
          </a:xfrm>
          <a:prstGeom xmlns:a="http://schemas.openxmlformats.org/drawingml/2006/main" prst="rect">
            <a:avLst/>
          </a:prstGeom>
          <a:solidFill xmlns:a="http://schemas.openxmlformats.org/drawingml/2006/main">
            <a:srgbClr val="2A384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9EF6291F-0848-4753-B4B8-AD80E0FD6784}"/>
              </a:ext>
            </a:extLst>
          </p:cNvPr>
          <p:cNvSpPr>
            <a:spLocks xmlns:a="http://schemas.openxmlformats.org/drawingml/2006/main" noGrp="1"/>
          </p:cNvSpPr>
          <p:nvPr/>
        </p:nvSpPr>
        <p:spPr>
          <a:xfrm xmlns:a="http://schemas.openxmlformats.org/drawingml/2006/main">
            <a:off x="9201150" y="1428750"/>
            <a:ext cx="28575" cy="6038850"/>
          </a:xfrm>
          <a:prstGeom xmlns:a="http://schemas.openxmlformats.org/drawingml/2006/main" prst="rect">
            <a:avLst/>
          </a:prstGeom>
          <a:solidFill xmlns:a="http://schemas.openxmlformats.org/drawingml/2006/main">
            <a:srgbClr val="253449"/>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BE809C71-7BC2-434B-9169-926E800F114A}"/>
              </a:ext>
            </a:extLst>
          </p:cNvPr>
          <p:cNvSpPr>
            <a:spLocks xmlns:a="http://schemas.openxmlformats.org/drawingml/2006/main" noGrp="1"/>
          </p:cNvSpPr>
          <p:nvPr/>
        </p:nvSpPr>
        <p:spPr>
          <a:xfrm xmlns:a="http://schemas.openxmlformats.org/drawingml/2006/main">
            <a:off x="9601200" y="186690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FFFDF8"/>
                </a:solidFill>
                <a:latin typeface="Manrope"/>
                <a:ea typeface="Manrope"/>
                <a:cs typeface="Manrope"/>
              </a:defRPr>
            </a:pPr>
            <a:r>
              <a:rPr sz="4200" b="1">
                <a:solidFill>
                  <a:srgbClr val="FFFDF8"/>
                </a:solidFill>
                <a:latin typeface="Manrope"/>
                <a:ea typeface="Manrope"/>
                <a:cs typeface="Manrope"/>
              </a:rPr>
              <a:t>White-collar work</a:t>
            </a:r>
          </a:p>
        </p:txBody>
      </p:sp>
      <p:sp>
        <p:nvSpPr>
          <p:cNvPr id="5" name="">
            <a:extLst xmlns:a="http://schemas.openxmlformats.org/drawingml/2006/main">
              <a:ext uri="{FF2B5EF4-FFF2-40B4-BE49-F238E27FC236}">
                <a16:creationId xmlns:a16="http://schemas.microsoft.com/office/drawing/2014/main" id="{7770300C-A733-459E-9271-799E8F3A55B4}"/>
              </a:ext>
            </a:extLst>
          </p:cNvPr>
          <p:cNvSpPr>
            <a:spLocks xmlns:a="http://schemas.openxmlformats.org/drawingml/2006/main" noGrp="1"/>
          </p:cNvSpPr>
          <p:nvPr/>
        </p:nvSpPr>
        <p:spPr>
          <a:xfrm xmlns:a="http://schemas.openxmlformats.org/drawingml/2006/main">
            <a:off x="9601200" y="253365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FFFDF8"/>
                </a:solidFill>
                <a:latin typeface="Manrope"/>
                <a:ea typeface="Manrope"/>
                <a:cs typeface="Manrope"/>
              </a:defRPr>
            </a:pPr>
            <a:r>
              <a:rPr sz="4200" b="1">
                <a:solidFill>
                  <a:srgbClr val="FFFDF8"/>
                </a:solidFill>
                <a:latin typeface="Manrope"/>
                <a:ea typeface="Manrope"/>
                <a:cs typeface="Manrope"/>
              </a:rPr>
              <a:t>now has only</a:t>
            </a:r>
          </a:p>
        </p:txBody>
      </p:sp>
      <p:sp>
        <p:nvSpPr>
          <p:cNvPr id="6" name="">
            <a:extLst xmlns:a="http://schemas.openxmlformats.org/drawingml/2006/main">
              <a:ext uri="{FF2B5EF4-FFF2-40B4-BE49-F238E27FC236}">
                <a16:creationId xmlns:a16="http://schemas.microsoft.com/office/drawing/2014/main" id="{8FFD56F6-5C3E-49B2-A7E6-D0C47FF07DAC}"/>
              </a:ext>
            </a:extLst>
          </p:cNvPr>
          <p:cNvSpPr>
            <a:spLocks xmlns:a="http://schemas.openxmlformats.org/drawingml/2006/main" noGrp="1"/>
          </p:cNvSpPr>
          <p:nvPr/>
        </p:nvSpPr>
        <p:spPr>
          <a:xfrm xmlns:a="http://schemas.openxmlformats.org/drawingml/2006/main">
            <a:off x="9601200" y="320040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FFFDF8"/>
                </a:solidFill>
                <a:latin typeface="Manrope"/>
                <a:ea typeface="Manrope"/>
                <a:cs typeface="Manrope"/>
              </a:defRPr>
            </a:pPr>
            <a:r>
              <a:rPr sz="4200" b="1">
                <a:solidFill>
                  <a:srgbClr val="FFFDF8"/>
                </a:solidFill>
                <a:latin typeface="Manrope"/>
                <a:ea typeface="Manrope"/>
                <a:cs typeface="Manrope"/>
              </a:rPr>
              <a:t>three categories</a:t>
            </a:r>
          </a:p>
        </p:txBody>
      </p:sp>
      <p:sp>
        <p:nvSpPr>
          <p:cNvPr id="7" name="">
            <a:extLst xmlns:a="http://schemas.openxmlformats.org/drawingml/2006/main">
              <a:ext uri="{FF2B5EF4-FFF2-40B4-BE49-F238E27FC236}">
                <a16:creationId xmlns:a16="http://schemas.microsoft.com/office/drawing/2014/main" id="{B1BF01F5-B2EE-41AE-A2E1-D969590CCAB2}"/>
              </a:ext>
            </a:extLst>
          </p:cNvPr>
          <p:cNvSpPr>
            <a:spLocks xmlns:a="http://schemas.openxmlformats.org/drawingml/2006/main" noGrp="1"/>
          </p:cNvSpPr>
          <p:nvPr/>
        </p:nvSpPr>
        <p:spPr>
          <a:xfrm xmlns:a="http://schemas.openxmlformats.org/drawingml/2006/main">
            <a:off x="9601200" y="3943350"/>
            <a:ext cx="5143500" cy="3509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800" b="0">
                <a:solidFill>
                  <a:srgbClr val="BDC9D6"/>
                </a:solidFill>
                <a:latin typeface="PingFang HK"/>
                <a:ea typeface="PingFang HK"/>
                <a:cs typeface="PingFang HK"/>
              </a:defRPr>
            </a:pPr>
            <a:r>
              <a:rPr sz="1800" b="0">
                <a:solidFill>
                  <a:srgbClr val="BDC9D6"/>
                </a:solidFill>
                <a:latin typeface="PingFang HK"/>
                <a:ea typeface="PingFang HK"/>
                <a:cs typeface="PingFang HK"/>
              </a:rPr>
              <a:t>白領工作，只剩三類</a:t>
            </a:r>
          </a:p>
        </p:txBody>
      </p:sp>
      <p:sp>
        <p:nvSpPr>
          <p:cNvPr id="8" name="">
            <a:extLst xmlns:a="http://schemas.openxmlformats.org/drawingml/2006/main">
              <a:ext uri="{FF2B5EF4-FFF2-40B4-BE49-F238E27FC236}">
                <a16:creationId xmlns:a16="http://schemas.microsoft.com/office/drawing/2014/main" id="{B66103F4-F524-414D-97D1-AF6742E7350C}"/>
              </a:ext>
            </a:extLst>
          </p:cNvPr>
          <p:cNvSpPr>
            <a:spLocks xmlns:a="http://schemas.openxmlformats.org/drawingml/2006/main" noGrp="1"/>
          </p:cNvSpPr>
          <p:nvPr/>
        </p:nvSpPr>
        <p:spPr>
          <a:xfrm xmlns:a="http://schemas.openxmlformats.org/drawingml/2006/main">
            <a:off x="9601200" y="5067300"/>
            <a:ext cx="50958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FFFDF8"/>
                </a:solidFill>
                <a:latin typeface="Manrope"/>
                <a:ea typeface="Manrope"/>
                <a:cs typeface="Manrope"/>
              </a:defRPr>
            </a:pPr>
            <a:r>
              <a:rPr sz="2025" b="0">
                <a:solidFill>
                  <a:srgbClr val="FFFDF8"/>
                </a:solidFill>
                <a:latin typeface="Manrope"/>
                <a:ea typeface="Manrope"/>
                <a:cs typeface="Manrope"/>
              </a:rPr>
              <a:t>Research the models</a:t>
            </a:r>
          </a:p>
        </p:txBody>
      </p:sp>
      <p:sp>
        <p:nvSpPr>
          <p:cNvPr id="9" name="">
            <a:extLst xmlns:a="http://schemas.openxmlformats.org/drawingml/2006/main">
              <a:ext uri="{FF2B5EF4-FFF2-40B4-BE49-F238E27FC236}">
                <a16:creationId xmlns:a16="http://schemas.microsoft.com/office/drawing/2014/main" id="{2E800032-A716-4171-BF18-7586CE56F6A9}"/>
              </a:ext>
            </a:extLst>
          </p:cNvPr>
          <p:cNvSpPr>
            <a:spLocks xmlns:a="http://schemas.openxmlformats.org/drawingml/2006/main" noGrp="1"/>
          </p:cNvSpPr>
          <p:nvPr/>
        </p:nvSpPr>
        <p:spPr>
          <a:xfrm xmlns:a="http://schemas.openxmlformats.org/drawingml/2006/main">
            <a:off x="9601200" y="5436394"/>
            <a:ext cx="5095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BDC9D6"/>
                </a:solidFill>
                <a:latin typeface="PingFang HK"/>
                <a:ea typeface="PingFang HK"/>
                <a:cs typeface="PingFang HK"/>
              </a:defRPr>
            </a:pPr>
            <a:r>
              <a:rPr sz="1350" b="0">
                <a:solidFill>
                  <a:srgbClr val="BDC9D6"/>
                </a:solidFill>
                <a:latin typeface="PingFang HK"/>
                <a:ea typeface="PingFang HK"/>
                <a:cs typeface="PingFang HK"/>
              </a:rPr>
              <a:t>研究模型</a:t>
            </a:r>
          </a:p>
        </p:txBody>
      </p:sp>
      <p:sp>
        <p:nvSpPr>
          <p:cNvPr id="10" name="">
            <a:extLst xmlns:a="http://schemas.openxmlformats.org/drawingml/2006/main">
              <a:ext uri="{FF2B5EF4-FFF2-40B4-BE49-F238E27FC236}">
                <a16:creationId xmlns:a16="http://schemas.microsoft.com/office/drawing/2014/main" id="{000D2BBF-2211-492E-BAC4-FDB1FE18D7C9}"/>
              </a:ext>
            </a:extLst>
          </p:cNvPr>
          <p:cNvSpPr>
            <a:spLocks xmlns:a="http://schemas.openxmlformats.org/drawingml/2006/main" noGrp="1"/>
          </p:cNvSpPr>
          <p:nvPr/>
        </p:nvSpPr>
        <p:spPr>
          <a:xfrm xmlns:a="http://schemas.openxmlformats.org/drawingml/2006/main">
            <a:off x="9601200" y="5845969"/>
            <a:ext cx="50958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FFFDF8"/>
                </a:solidFill>
                <a:latin typeface="Manrope"/>
                <a:ea typeface="Manrope"/>
                <a:cs typeface="Manrope"/>
              </a:defRPr>
            </a:pPr>
            <a:r>
              <a:rPr sz="2025" b="0">
                <a:solidFill>
                  <a:srgbClr val="FFFDF8"/>
                </a:solidFill>
                <a:latin typeface="Manrope"/>
                <a:ea typeface="Manrope"/>
                <a:cs typeface="Manrope"/>
              </a:rPr>
              <a:t>Build agents or apply AI in business</a:t>
            </a:r>
          </a:p>
        </p:txBody>
      </p:sp>
      <p:sp>
        <p:nvSpPr>
          <p:cNvPr id="11" name="">
            <a:extLst xmlns:a="http://schemas.openxmlformats.org/drawingml/2006/main">
              <a:ext uri="{FF2B5EF4-FFF2-40B4-BE49-F238E27FC236}">
                <a16:creationId xmlns:a16="http://schemas.microsoft.com/office/drawing/2014/main" id="{A4E0A06A-6DD9-48CB-880F-FD91A331B230}"/>
              </a:ext>
            </a:extLst>
          </p:cNvPr>
          <p:cNvSpPr>
            <a:spLocks xmlns:a="http://schemas.openxmlformats.org/drawingml/2006/main" noGrp="1"/>
          </p:cNvSpPr>
          <p:nvPr/>
        </p:nvSpPr>
        <p:spPr>
          <a:xfrm xmlns:a="http://schemas.openxmlformats.org/drawingml/2006/main">
            <a:off x="9601200" y="6215063"/>
            <a:ext cx="5095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BDC9D6"/>
                </a:solidFill>
                <a:latin typeface="PingFang HK"/>
                <a:ea typeface="PingFang HK"/>
                <a:cs typeface="PingFang HK"/>
              </a:defRPr>
            </a:pPr>
            <a:r>
              <a:rPr sz="1350" b="0">
                <a:solidFill>
                  <a:srgbClr val="BDC9D6"/>
                </a:solidFill>
                <a:latin typeface="PingFang HK"/>
                <a:ea typeface="PingFang HK"/>
                <a:cs typeface="PingFang HK"/>
              </a:rPr>
              <a:t>搭建 Agent，或把 AI 用進業務</a:t>
            </a:r>
          </a:p>
        </p:txBody>
      </p:sp>
      <p:sp>
        <p:nvSpPr>
          <p:cNvPr id="12" name="">
            <a:extLst xmlns:a="http://schemas.openxmlformats.org/drawingml/2006/main">
              <a:ext uri="{FF2B5EF4-FFF2-40B4-BE49-F238E27FC236}">
                <a16:creationId xmlns:a16="http://schemas.microsoft.com/office/drawing/2014/main" id="{38BDE50D-91DA-4496-BFE6-E6ECCA991E60}"/>
              </a:ext>
            </a:extLst>
          </p:cNvPr>
          <p:cNvSpPr>
            <a:spLocks xmlns:a="http://schemas.openxmlformats.org/drawingml/2006/main" noGrp="1"/>
          </p:cNvSpPr>
          <p:nvPr/>
        </p:nvSpPr>
        <p:spPr>
          <a:xfrm xmlns:a="http://schemas.openxmlformats.org/drawingml/2006/main">
            <a:off x="9601200" y="7305675"/>
            <a:ext cx="507682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FF8D6F"/>
                </a:solidFill>
                <a:latin typeface="Manrope"/>
                <a:ea typeface="Manrope"/>
                <a:cs typeface="Manrope"/>
              </a:defRPr>
            </a:pPr>
            <a:r>
              <a:rPr sz="1500" b="1">
                <a:solidFill>
                  <a:srgbClr val="FF8D6F"/>
                </a:solidFill>
                <a:latin typeface="Manrope"/>
                <a:ea typeface="Manrope"/>
                <a:cs typeface="Manrope"/>
              </a:rPr>
              <a:t>Which kind of work will you own?</a:t>
            </a:r>
          </a:p>
        </p:txBody>
      </p:sp>
      <p:sp>
        <p:nvSpPr>
          <p:cNvPr id="13" name="">
            <a:extLst xmlns:a="http://schemas.openxmlformats.org/drawingml/2006/main">
              <a:ext uri="{FF2B5EF4-FFF2-40B4-BE49-F238E27FC236}">
                <a16:creationId xmlns:a16="http://schemas.microsoft.com/office/drawing/2014/main" id="{33C75DEB-3271-4463-8EE8-947D9984175C}"/>
              </a:ext>
            </a:extLst>
          </p:cNvPr>
          <p:cNvSpPr>
            <a:spLocks xmlns:a="http://schemas.openxmlformats.org/drawingml/2006/main" noGrp="1"/>
          </p:cNvSpPr>
          <p:nvPr/>
        </p:nvSpPr>
        <p:spPr>
          <a:xfrm xmlns:a="http://schemas.openxmlformats.org/drawingml/2006/main">
            <a:off x="9601200" y="7572375"/>
            <a:ext cx="5067300" cy="21621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BDC9D6"/>
                </a:solidFill>
                <a:latin typeface="PingFang HK"/>
                <a:ea typeface="PingFang HK"/>
                <a:cs typeface="PingFang HK"/>
              </a:defRPr>
            </a:pPr>
            <a:r>
              <a:rPr sz="1200" b="0">
                <a:solidFill>
                  <a:srgbClr val="BDC9D6"/>
                </a:solidFill>
                <a:latin typeface="PingFang HK"/>
                <a:ea typeface="PingFang HK"/>
                <a:cs typeface="PingFang HK"/>
              </a:rPr>
              <a:t>你要負責哪一類工作？</a:t>
            </a:r>
          </a:p>
        </p:txBody>
      </p:sp>
      <p:sp>
        <p:nvSpPr>
          <p:cNvPr id="14" name="">
            <a:extLst xmlns:a="http://schemas.openxmlformats.org/drawingml/2006/main">
              <a:ext uri="{FF2B5EF4-FFF2-40B4-BE49-F238E27FC236}">
                <a16:creationId xmlns:a16="http://schemas.microsoft.com/office/drawing/2014/main" id="{00B6561D-0DC2-4E6D-A48F-525E08DE8BC5}"/>
              </a:ext>
            </a:extLst>
          </p:cNvPr>
          <p:cNvSpPr>
            <a:spLocks xmlns:a="http://schemas.openxmlformats.org/drawingml/2006/main" noGrp="1"/>
          </p:cNvSpPr>
          <p:nvPr/>
        </p:nvSpPr>
        <p:spPr>
          <a:xfrm xmlns:a="http://schemas.openxmlformats.org/drawingml/2006/main">
            <a:off x="495300" y="8010525"/>
            <a:ext cx="13001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BDC9D6"/>
                </a:solidFill>
                <a:latin typeface="Manrope"/>
                <a:ea typeface="Manrope"/>
                <a:cs typeface="Manrope"/>
              </a:defRPr>
            </a:pPr>
            <a:r>
              <a:rPr sz="1200" b="0">
                <a:solidFill>
                  <a:srgbClr val="BDC9D6"/>
                </a:solidFill>
                <a:latin typeface="Manrope"/>
                <a:ea typeface="Manrope"/>
                <a:cs typeface="Manrope"/>
              </a:rPr>
              <a:t>Bruce Huang / A framework for discussing roles in AI</a:t>
            </a:r>
          </a:p>
        </p:txBody>
      </p:sp>
      <p:sp>
        <p:nvSpPr>
          <p:cNvPr id="15" name="">
            <a:extLst xmlns:a="http://schemas.openxmlformats.org/drawingml/2006/main">
              <a:ext uri="{FF2B5EF4-FFF2-40B4-BE49-F238E27FC236}">
                <a16:creationId xmlns:a16="http://schemas.microsoft.com/office/drawing/2014/main" id="{D864C88B-4E38-401F-8DAC-F97FA11CEBFC}"/>
              </a:ext>
            </a:extLst>
          </p:cNvPr>
          <p:cNvSpPr>
            <a:spLocks xmlns:a="http://schemas.openxmlformats.org/drawingml/2006/main" noGrp="1"/>
          </p:cNvSpPr>
          <p:nvPr/>
        </p:nvSpPr>
        <p:spPr>
          <a:xfrm xmlns:a="http://schemas.openxmlformats.org/drawingml/2006/main">
            <a:off x="13668375" y="8001000"/>
            <a:ext cx="10953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defRPr sz="1350" b="1">
                <a:solidFill>
                  <a:srgbClr val="BDC9D6"/>
                </a:solidFill>
                <a:latin typeface="Manrope"/>
                <a:ea typeface="Manrope"/>
                <a:cs typeface="Manrope"/>
              </a:defRPr>
            </a:pPr>
            <a:r>
              <a:rPr sz="1350" b="1">
                <a:solidFill>
                  <a:srgbClr val="BDC9D6"/>
                </a:solidFill>
                <a:latin typeface="Manrope"/>
                <a:ea typeface="Manrope"/>
                <a:cs typeface="Manrope"/>
              </a:rPr>
              <a:t>15 / 27</a:t>
            </a:r>
          </a:p>
        </p:txBody>
      </p:sp>
      <p:sp>
        <p:nvSpPr>
          <p:cNvPr id="16" name="">
            <a:extLst xmlns:a="http://schemas.openxmlformats.org/drawingml/2006/main">
              <a:ext uri="{FF2B5EF4-FFF2-40B4-BE49-F238E27FC236}">
                <a16:creationId xmlns:a16="http://schemas.microsoft.com/office/drawing/2014/main" id="{8D3C26E8-E791-4990-9759-B4C0F034DA4E}"/>
              </a:ext>
            </a:extLst>
          </p:cNvPr>
          <p:cNvSpPr>
            <a:spLocks xmlns:a="http://schemas.openxmlformats.org/drawingml/2006/main" noGrp="1"/>
          </p:cNvSpPr>
          <p:nvPr/>
        </p:nvSpPr>
        <p:spPr>
          <a:xfrm xmlns:a="http://schemas.openxmlformats.org/drawingml/2006/main">
            <a:off x="704850" y="1695450"/>
            <a:ext cx="13716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5775" b="1">
                <a:solidFill>
                  <a:srgbClr val="FF8D6F"/>
                </a:solidFill>
                <a:latin typeface="Manrope"/>
                <a:ea typeface="Manrope"/>
                <a:cs typeface="Manrope"/>
              </a:defRPr>
            </a:pPr>
            <a:r>
              <a:rPr sz="5775" b="1">
                <a:solidFill>
                  <a:srgbClr val="FF8D6F"/>
                </a:solidFill>
                <a:latin typeface="Manrope"/>
                <a:ea typeface="Manrope"/>
                <a:cs typeface="Manrope"/>
              </a:rPr>
              <a:t>01</a:t>
            </a:r>
          </a:p>
        </p:txBody>
      </p:sp>
      <p:sp>
        <p:nvSpPr>
          <p:cNvPr id="17" name="">
            <a:extLst xmlns:a="http://schemas.openxmlformats.org/drawingml/2006/main">
              <a:ext uri="{FF2B5EF4-FFF2-40B4-BE49-F238E27FC236}">
                <a16:creationId xmlns:a16="http://schemas.microsoft.com/office/drawing/2014/main" id="{1E602FD2-B0F8-4912-BEC3-6899C2AA0213}"/>
              </a:ext>
            </a:extLst>
          </p:cNvPr>
          <p:cNvSpPr>
            <a:spLocks xmlns:a="http://schemas.openxmlformats.org/drawingml/2006/main" noGrp="1"/>
          </p:cNvSpPr>
          <p:nvPr/>
        </p:nvSpPr>
        <p:spPr>
          <a:xfrm xmlns:a="http://schemas.openxmlformats.org/drawingml/2006/main">
            <a:off x="2333625" y="1733550"/>
            <a:ext cx="6572250" cy="5310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3225" b="1">
                <a:solidFill>
                  <a:srgbClr val="FFFDF8"/>
                </a:solidFill>
                <a:latin typeface="Manrope"/>
                <a:ea typeface="Manrope"/>
                <a:cs typeface="Manrope"/>
              </a:defRPr>
            </a:pPr>
            <a:r>
              <a:rPr sz="3225" b="1">
                <a:solidFill>
                  <a:srgbClr val="FFFDF8"/>
                </a:solidFill>
                <a:latin typeface="Manrope"/>
                <a:ea typeface="Manrope"/>
                <a:cs typeface="Manrope"/>
              </a:rPr>
              <a:t>AI Foundation</a:t>
            </a:r>
          </a:p>
        </p:txBody>
      </p:sp>
      <p:sp>
        <p:nvSpPr>
          <p:cNvPr id="18" name="">
            <a:extLst xmlns:a="http://schemas.openxmlformats.org/drawingml/2006/main">
              <a:ext uri="{FF2B5EF4-FFF2-40B4-BE49-F238E27FC236}">
                <a16:creationId xmlns:a16="http://schemas.microsoft.com/office/drawing/2014/main" id="{52915CD4-8305-427B-81F8-A6747314286B}"/>
              </a:ext>
            </a:extLst>
          </p:cNvPr>
          <p:cNvSpPr>
            <a:spLocks xmlns:a="http://schemas.openxmlformats.org/drawingml/2006/main" noGrp="1"/>
          </p:cNvSpPr>
          <p:nvPr/>
        </p:nvSpPr>
        <p:spPr>
          <a:xfrm xmlns:a="http://schemas.openxmlformats.org/drawingml/2006/main">
            <a:off x="2333625" y="2312194"/>
            <a:ext cx="6572250" cy="31670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725" b="0">
                <a:solidFill>
                  <a:srgbClr val="BDC9D6"/>
                </a:solidFill>
                <a:latin typeface="PingFang HK"/>
                <a:ea typeface="PingFang HK"/>
                <a:cs typeface="PingFang HK"/>
              </a:defRPr>
            </a:pPr>
            <a:r>
              <a:rPr sz="1725" b="0">
                <a:solidFill>
                  <a:srgbClr val="BDC9D6"/>
                </a:solidFill>
                <a:latin typeface="PingFang HK"/>
                <a:ea typeface="PingFang HK"/>
                <a:cs typeface="PingFang HK"/>
              </a:rPr>
              <a:t>研究模型與訓練</a:t>
            </a:r>
          </a:p>
        </p:txBody>
      </p:sp>
      <p:sp>
        <p:nvSpPr>
          <p:cNvPr id="19" name="">
            <a:extLst xmlns:a="http://schemas.openxmlformats.org/drawingml/2006/main">
              <a:ext uri="{FF2B5EF4-FFF2-40B4-BE49-F238E27FC236}">
                <a16:creationId xmlns:a16="http://schemas.microsoft.com/office/drawing/2014/main" id="{AB3A0C0D-05C2-4F47-B83D-213A37C155AD}"/>
              </a:ext>
            </a:extLst>
          </p:cNvPr>
          <p:cNvSpPr>
            <a:spLocks xmlns:a="http://schemas.openxmlformats.org/drawingml/2006/main" noGrp="1"/>
          </p:cNvSpPr>
          <p:nvPr/>
        </p:nvSpPr>
        <p:spPr>
          <a:xfrm xmlns:a="http://schemas.openxmlformats.org/drawingml/2006/main">
            <a:off x="2343150" y="2705100"/>
            <a:ext cx="6438900" cy="3286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950" b="0">
                <a:solidFill>
                  <a:srgbClr val="A0D6CB"/>
                </a:solidFill>
                <a:latin typeface="Manrope"/>
                <a:ea typeface="Manrope"/>
                <a:cs typeface="Manrope"/>
              </a:defRPr>
            </a:pPr>
            <a:r>
              <a:rPr sz="1950" b="0">
                <a:solidFill>
                  <a:srgbClr val="A0D6CB"/>
                </a:solidFill>
                <a:latin typeface="Manrope"/>
                <a:ea typeface="Manrope"/>
                <a:cs typeface="Manrope"/>
              </a:rPr>
              <a:t>Models and new capabilities</a:t>
            </a:r>
          </a:p>
        </p:txBody>
      </p:sp>
      <p:sp>
        <p:nvSpPr>
          <p:cNvPr id="20" name="">
            <a:extLst xmlns:a="http://schemas.openxmlformats.org/drawingml/2006/main">
              <a:ext uri="{FF2B5EF4-FFF2-40B4-BE49-F238E27FC236}">
                <a16:creationId xmlns:a16="http://schemas.microsoft.com/office/drawing/2014/main" id="{F8BC7646-EEE2-40AA-B591-4C380DF75401}"/>
              </a:ext>
            </a:extLst>
          </p:cNvPr>
          <p:cNvSpPr>
            <a:spLocks xmlns:a="http://schemas.openxmlformats.org/drawingml/2006/main" noGrp="1"/>
          </p:cNvSpPr>
          <p:nvPr/>
        </p:nvSpPr>
        <p:spPr>
          <a:xfrm xmlns:a="http://schemas.openxmlformats.org/drawingml/2006/main">
            <a:off x="2333625" y="3295650"/>
            <a:ext cx="6477000" cy="19050"/>
          </a:xfrm>
          <a:prstGeom xmlns:a="http://schemas.openxmlformats.org/drawingml/2006/main" prst="rect">
            <a:avLst/>
          </a:prstGeom>
          <a:solidFill xmlns:a="http://schemas.openxmlformats.org/drawingml/2006/main">
            <a:srgbClr val="334255"/>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EE4AC29A-8A7C-44A6-8048-E0A2196FE593}"/>
              </a:ext>
            </a:extLst>
          </p:cNvPr>
          <p:cNvSpPr>
            <a:spLocks xmlns:a="http://schemas.openxmlformats.org/drawingml/2006/main" noGrp="1"/>
          </p:cNvSpPr>
          <p:nvPr/>
        </p:nvSpPr>
        <p:spPr>
          <a:xfrm xmlns:a="http://schemas.openxmlformats.org/drawingml/2006/main">
            <a:off x="704850" y="3600450"/>
            <a:ext cx="13716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5775" b="1">
                <a:solidFill>
                  <a:srgbClr val="FF8D6F"/>
                </a:solidFill>
                <a:latin typeface="Manrope"/>
                <a:ea typeface="Manrope"/>
                <a:cs typeface="Manrope"/>
              </a:defRPr>
            </a:pPr>
            <a:r>
              <a:rPr sz="5775" b="1">
                <a:solidFill>
                  <a:srgbClr val="FF8D6F"/>
                </a:solidFill>
                <a:latin typeface="Manrope"/>
                <a:ea typeface="Manrope"/>
                <a:cs typeface="Manrope"/>
              </a:rPr>
              <a:t>02</a:t>
            </a:r>
          </a:p>
        </p:txBody>
      </p:sp>
      <p:sp>
        <p:nvSpPr>
          <p:cNvPr id="22" name="">
            <a:extLst xmlns:a="http://schemas.openxmlformats.org/drawingml/2006/main">
              <a:ext uri="{FF2B5EF4-FFF2-40B4-BE49-F238E27FC236}">
                <a16:creationId xmlns:a16="http://schemas.microsoft.com/office/drawing/2014/main" id="{A5EEBB51-7E7E-434B-962E-527B2E28BD20}"/>
              </a:ext>
            </a:extLst>
          </p:cNvPr>
          <p:cNvSpPr>
            <a:spLocks xmlns:a="http://schemas.openxmlformats.org/drawingml/2006/main" noGrp="1"/>
          </p:cNvSpPr>
          <p:nvPr/>
        </p:nvSpPr>
        <p:spPr>
          <a:xfrm xmlns:a="http://schemas.openxmlformats.org/drawingml/2006/main">
            <a:off x="2333625" y="3638550"/>
            <a:ext cx="6572250" cy="5310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3225" b="1">
                <a:solidFill>
                  <a:srgbClr val="FFFDF8"/>
                </a:solidFill>
                <a:latin typeface="Manrope"/>
                <a:ea typeface="Manrope"/>
                <a:cs typeface="Manrope"/>
              </a:defRPr>
            </a:pPr>
            <a:r>
              <a:rPr sz="3225" b="1">
                <a:solidFill>
                  <a:srgbClr val="FFFDF8"/>
                </a:solidFill>
                <a:latin typeface="Manrope"/>
                <a:ea typeface="Manrope"/>
                <a:cs typeface="Manrope"/>
              </a:rPr>
              <a:t>Agent Builders</a:t>
            </a:r>
          </a:p>
        </p:txBody>
      </p:sp>
      <p:sp>
        <p:nvSpPr>
          <p:cNvPr id="23" name="">
            <a:extLst xmlns:a="http://schemas.openxmlformats.org/drawingml/2006/main">
              <a:ext uri="{FF2B5EF4-FFF2-40B4-BE49-F238E27FC236}">
                <a16:creationId xmlns:a16="http://schemas.microsoft.com/office/drawing/2014/main" id="{04DD6234-98A1-4F9C-912B-6DA319F8E8A1}"/>
              </a:ext>
            </a:extLst>
          </p:cNvPr>
          <p:cNvSpPr>
            <a:spLocks xmlns:a="http://schemas.openxmlformats.org/drawingml/2006/main" noGrp="1"/>
          </p:cNvSpPr>
          <p:nvPr/>
        </p:nvSpPr>
        <p:spPr>
          <a:xfrm xmlns:a="http://schemas.openxmlformats.org/drawingml/2006/main">
            <a:off x="2333625" y="4217194"/>
            <a:ext cx="6572250" cy="31670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725" b="0">
                <a:solidFill>
                  <a:srgbClr val="BDC9D6"/>
                </a:solidFill>
                <a:latin typeface="PingFang HK"/>
                <a:ea typeface="PingFang HK"/>
                <a:cs typeface="PingFang HK"/>
              </a:defRPr>
            </a:pPr>
            <a:r>
              <a:rPr sz="1725" b="0">
                <a:solidFill>
                  <a:srgbClr val="BDC9D6"/>
                </a:solidFill>
                <a:latin typeface="PingFang HK"/>
                <a:ea typeface="PingFang HK"/>
                <a:cs typeface="PingFang HK"/>
              </a:rPr>
              <a:t>搭建能執行的系統</a:t>
            </a:r>
          </a:p>
        </p:txBody>
      </p:sp>
      <p:sp>
        <p:nvSpPr>
          <p:cNvPr id="24" name="">
            <a:extLst xmlns:a="http://schemas.openxmlformats.org/drawingml/2006/main">
              <a:ext uri="{FF2B5EF4-FFF2-40B4-BE49-F238E27FC236}">
                <a16:creationId xmlns:a16="http://schemas.microsoft.com/office/drawing/2014/main" id="{96F48564-3E04-4C36-BC34-7A2DD43A280D}"/>
              </a:ext>
            </a:extLst>
          </p:cNvPr>
          <p:cNvSpPr>
            <a:spLocks xmlns:a="http://schemas.openxmlformats.org/drawingml/2006/main" noGrp="1"/>
          </p:cNvSpPr>
          <p:nvPr/>
        </p:nvSpPr>
        <p:spPr>
          <a:xfrm xmlns:a="http://schemas.openxmlformats.org/drawingml/2006/main">
            <a:off x="2343150" y="4610100"/>
            <a:ext cx="6438900" cy="3286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950" b="0">
                <a:solidFill>
                  <a:srgbClr val="A0D6CB"/>
                </a:solidFill>
                <a:latin typeface="Manrope"/>
                <a:ea typeface="Manrope"/>
                <a:cs typeface="Manrope"/>
              </a:defRPr>
            </a:pPr>
            <a:r>
              <a:rPr sz="1950" b="0">
                <a:solidFill>
                  <a:srgbClr val="A0D6CB"/>
                </a:solidFill>
                <a:latin typeface="Manrope"/>
                <a:ea typeface="Manrope"/>
                <a:cs typeface="Manrope"/>
              </a:rPr>
              <a:t>Tools, execution and recovery</a:t>
            </a:r>
          </a:p>
        </p:txBody>
      </p:sp>
      <p:sp>
        <p:nvSpPr>
          <p:cNvPr id="25" name="">
            <a:extLst xmlns:a="http://schemas.openxmlformats.org/drawingml/2006/main">
              <a:ext uri="{FF2B5EF4-FFF2-40B4-BE49-F238E27FC236}">
                <a16:creationId xmlns:a16="http://schemas.microsoft.com/office/drawing/2014/main" id="{B86B208C-B178-4AAE-A2F4-BF730B9841BE}"/>
              </a:ext>
            </a:extLst>
          </p:cNvPr>
          <p:cNvSpPr>
            <a:spLocks xmlns:a="http://schemas.openxmlformats.org/drawingml/2006/main" noGrp="1"/>
          </p:cNvSpPr>
          <p:nvPr/>
        </p:nvSpPr>
        <p:spPr>
          <a:xfrm xmlns:a="http://schemas.openxmlformats.org/drawingml/2006/main">
            <a:off x="2333625" y="5200650"/>
            <a:ext cx="6477000" cy="19050"/>
          </a:xfrm>
          <a:prstGeom xmlns:a="http://schemas.openxmlformats.org/drawingml/2006/main" prst="rect">
            <a:avLst/>
          </a:prstGeom>
          <a:solidFill xmlns:a="http://schemas.openxmlformats.org/drawingml/2006/main">
            <a:srgbClr val="334255"/>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259090D3-CA05-49D3-8062-32F5F5DFA999}"/>
              </a:ext>
            </a:extLst>
          </p:cNvPr>
          <p:cNvSpPr>
            <a:spLocks xmlns:a="http://schemas.openxmlformats.org/drawingml/2006/main" noGrp="1"/>
          </p:cNvSpPr>
          <p:nvPr/>
        </p:nvSpPr>
        <p:spPr>
          <a:xfrm xmlns:a="http://schemas.openxmlformats.org/drawingml/2006/main">
            <a:off x="704850" y="5505450"/>
            <a:ext cx="13716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5775" b="1">
                <a:solidFill>
                  <a:srgbClr val="FF8D6F"/>
                </a:solidFill>
                <a:latin typeface="Manrope"/>
                <a:ea typeface="Manrope"/>
                <a:cs typeface="Manrope"/>
              </a:defRPr>
            </a:pPr>
            <a:r>
              <a:rPr sz="5775" b="1">
                <a:solidFill>
                  <a:srgbClr val="FF8D6F"/>
                </a:solidFill>
                <a:latin typeface="Manrope"/>
                <a:ea typeface="Manrope"/>
                <a:cs typeface="Manrope"/>
              </a:rPr>
              <a:t>03</a:t>
            </a:r>
          </a:p>
        </p:txBody>
      </p:sp>
      <p:sp>
        <p:nvSpPr>
          <p:cNvPr id="27" name="">
            <a:extLst xmlns:a="http://schemas.openxmlformats.org/drawingml/2006/main">
              <a:ext uri="{FF2B5EF4-FFF2-40B4-BE49-F238E27FC236}">
                <a16:creationId xmlns:a16="http://schemas.microsoft.com/office/drawing/2014/main" id="{E33A151F-095E-40C6-BC74-467271624605}"/>
              </a:ext>
            </a:extLst>
          </p:cNvPr>
          <p:cNvSpPr>
            <a:spLocks xmlns:a="http://schemas.openxmlformats.org/drawingml/2006/main" noGrp="1"/>
          </p:cNvSpPr>
          <p:nvPr/>
        </p:nvSpPr>
        <p:spPr>
          <a:xfrm xmlns:a="http://schemas.openxmlformats.org/drawingml/2006/main">
            <a:off x="2333625" y="5543550"/>
            <a:ext cx="6572250" cy="5310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3225" b="1">
                <a:solidFill>
                  <a:srgbClr val="FFFDF8"/>
                </a:solidFill>
                <a:latin typeface="Manrope"/>
                <a:ea typeface="Manrope"/>
                <a:cs typeface="Manrope"/>
              </a:defRPr>
            </a:pPr>
            <a:r>
              <a:rPr sz="3225" b="1">
                <a:solidFill>
                  <a:srgbClr val="FFFDF8"/>
                </a:solidFill>
                <a:latin typeface="Manrope"/>
                <a:ea typeface="Manrope"/>
                <a:cs typeface="Manrope"/>
              </a:rPr>
              <a:t>AI in Business</a:t>
            </a:r>
          </a:p>
        </p:txBody>
      </p:sp>
      <p:sp>
        <p:nvSpPr>
          <p:cNvPr id="28" name="">
            <a:extLst xmlns:a="http://schemas.openxmlformats.org/drawingml/2006/main">
              <a:ext uri="{FF2B5EF4-FFF2-40B4-BE49-F238E27FC236}">
                <a16:creationId xmlns:a16="http://schemas.microsoft.com/office/drawing/2014/main" id="{B2C39703-E630-42F3-9F95-316D3D3435F9}"/>
              </a:ext>
            </a:extLst>
          </p:cNvPr>
          <p:cNvSpPr>
            <a:spLocks xmlns:a="http://schemas.openxmlformats.org/drawingml/2006/main" noGrp="1"/>
          </p:cNvSpPr>
          <p:nvPr/>
        </p:nvSpPr>
        <p:spPr>
          <a:xfrm xmlns:a="http://schemas.openxmlformats.org/drawingml/2006/main">
            <a:off x="2333625" y="6122194"/>
            <a:ext cx="6572250" cy="31670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725" b="0">
                <a:solidFill>
                  <a:srgbClr val="BDC9D6"/>
                </a:solidFill>
                <a:latin typeface="PingFang HK"/>
                <a:ea typeface="PingFang HK"/>
                <a:cs typeface="PingFang HK"/>
              </a:defRPr>
            </a:pPr>
            <a:r>
              <a:rPr sz="1725" b="0">
                <a:solidFill>
                  <a:srgbClr val="BDC9D6"/>
                </a:solidFill>
                <a:latin typeface="PingFang HK"/>
                <a:ea typeface="PingFang HK"/>
                <a:cs typeface="PingFang HK"/>
              </a:rPr>
              <a:t>把 AI 用進業務</a:t>
            </a:r>
          </a:p>
        </p:txBody>
      </p:sp>
      <p:sp>
        <p:nvSpPr>
          <p:cNvPr id="29" name="">
            <a:extLst xmlns:a="http://schemas.openxmlformats.org/drawingml/2006/main">
              <a:ext uri="{FF2B5EF4-FFF2-40B4-BE49-F238E27FC236}">
                <a16:creationId xmlns:a16="http://schemas.microsoft.com/office/drawing/2014/main" id="{B51F570E-5F22-4F86-8D07-055664618889}"/>
              </a:ext>
            </a:extLst>
          </p:cNvPr>
          <p:cNvSpPr>
            <a:spLocks xmlns:a="http://schemas.openxmlformats.org/drawingml/2006/main" noGrp="1"/>
          </p:cNvSpPr>
          <p:nvPr/>
        </p:nvSpPr>
        <p:spPr>
          <a:xfrm xmlns:a="http://schemas.openxmlformats.org/drawingml/2006/main">
            <a:off x="2343150" y="6515100"/>
            <a:ext cx="6438900" cy="3286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950" b="0">
                <a:solidFill>
                  <a:srgbClr val="A0D6CB"/>
                </a:solidFill>
                <a:latin typeface="Manrope"/>
                <a:ea typeface="Manrope"/>
                <a:cs typeface="Manrope"/>
              </a:defRPr>
            </a:pPr>
            <a:r>
              <a:rPr sz="1950" b="0">
                <a:solidFill>
                  <a:srgbClr val="A0D6CB"/>
                </a:solidFill>
                <a:latin typeface="Manrope"/>
                <a:ea typeface="Manrope"/>
                <a:cs typeface="Manrope"/>
              </a:rPr>
              <a:t>Useful outcomes in a real context</a:t>
            </a:r>
          </a:p>
        </p:txBody>
      </p:sp>
    </p:spTree>
    <p:extLst>
      <p:ext uri="{BB962C8B-B14F-4D97-AF65-F5344CB8AC3E}">
        <p14:creationId xmlns:p14="http://schemas.microsoft.com/office/powerpoint/2010/main" val="1709117316"/>
      </p:ext>
    </p:extLst>
  </p:cSld>
</p:sld>
</file>

<file path=ppt/slides/slide16.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33" name="">
            <a:extLst xmlns:a="http://schemas.openxmlformats.org/drawingml/2006/main">
              <a:ext uri="{FF2B5EF4-FFF2-40B4-BE49-F238E27FC236}">
                <a16:creationId xmlns:a16="http://schemas.microsoft.com/office/drawing/2014/main" id="{A64C38F6-C0CF-4526-82BD-EA464289F18B}"/>
              </a:ext>
            </a:extLst>
          </p:cNvPr>
          <p:cNvSpPr>
            <a:spLocks xmlns:a="http://schemas.openxmlformats.org/drawingml/2006/main" noGrp="1"/>
          </p:cNvSpPr>
          <p:nvPr/>
        </p:nvSpPr>
        <p:spPr>
          <a:xfrm xmlns:a="http://schemas.openxmlformats.org/drawingml/2006/main">
            <a:off x="495300" y="381000"/>
            <a:ext cx="1381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E64F2A"/>
                </a:solidFill>
                <a:latin typeface="Manrope"/>
                <a:ea typeface="Manrope"/>
                <a:cs typeface="Manrope"/>
              </a:defRPr>
            </a:pPr>
            <a:r>
              <a:rPr sz="1500" b="1">
                <a:solidFill>
                  <a:srgbClr val="E64F2A"/>
                </a:solidFill>
                <a:latin typeface="Manrope"/>
                <a:ea typeface="Manrope"/>
                <a:cs typeface="Manrope"/>
              </a:rPr>
              <a:t>03 / WHAT EACH ROLE OWNS</a:t>
            </a:r>
          </a:p>
        </p:txBody>
      </p:sp>
      <p:sp>
        <p:nvSpPr>
          <p:cNvPr id="2" name="">
            <a:extLst xmlns:a="http://schemas.openxmlformats.org/drawingml/2006/main">
              <a:ext uri="{FF2B5EF4-FFF2-40B4-BE49-F238E27FC236}">
                <a16:creationId xmlns:a16="http://schemas.microsoft.com/office/drawing/2014/main" id="{8B1C4DCF-A0E2-4DA9-86B3-F70F2D8F2071}"/>
              </a:ext>
            </a:extLst>
          </p:cNvPr>
          <p:cNvSpPr>
            <a:spLocks xmlns:a="http://schemas.openxmlformats.org/drawingml/2006/main" noGrp="1"/>
          </p:cNvSpPr>
          <p:nvPr/>
        </p:nvSpPr>
        <p:spPr>
          <a:xfrm xmlns:a="http://schemas.openxmlformats.org/drawingml/2006/main">
            <a:off x="495300" y="914400"/>
            <a:ext cx="14249400" cy="19050"/>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C609D739-833D-4E45-82F4-C10F9C32F805}"/>
              </a:ext>
            </a:extLst>
          </p:cNvPr>
          <p:cNvSpPr>
            <a:spLocks xmlns:a="http://schemas.openxmlformats.org/drawingml/2006/main" noGrp="1"/>
          </p:cNvSpPr>
          <p:nvPr/>
        </p:nvSpPr>
        <p:spPr>
          <a:xfrm xmlns:a="http://schemas.openxmlformats.org/drawingml/2006/main">
            <a:off x="9201150" y="1428750"/>
            <a:ext cx="28575" cy="6038850"/>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ED2A5165-255D-46B8-899A-6E11E0C46E68}"/>
              </a:ext>
            </a:extLst>
          </p:cNvPr>
          <p:cNvSpPr>
            <a:spLocks xmlns:a="http://schemas.openxmlformats.org/drawingml/2006/main" noGrp="1"/>
          </p:cNvSpPr>
          <p:nvPr/>
        </p:nvSpPr>
        <p:spPr>
          <a:xfrm xmlns:a="http://schemas.openxmlformats.org/drawingml/2006/main">
            <a:off x="9601200" y="186690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10233D"/>
                </a:solidFill>
                <a:latin typeface="Manrope"/>
                <a:ea typeface="Manrope"/>
                <a:cs typeface="Manrope"/>
              </a:defRPr>
            </a:pPr>
            <a:r>
              <a:rPr sz="4200" b="1">
                <a:solidFill>
                  <a:srgbClr val="10233D"/>
                </a:solidFill>
                <a:latin typeface="Manrope"/>
                <a:ea typeface="Manrope"/>
                <a:cs typeface="Manrope"/>
              </a:rPr>
              <a:t>Your value</a:t>
            </a:r>
          </a:p>
        </p:txBody>
      </p:sp>
      <p:sp>
        <p:nvSpPr>
          <p:cNvPr id="5" name="">
            <a:extLst xmlns:a="http://schemas.openxmlformats.org/drawingml/2006/main">
              <a:ext uri="{FF2B5EF4-FFF2-40B4-BE49-F238E27FC236}">
                <a16:creationId xmlns:a16="http://schemas.microsoft.com/office/drawing/2014/main" id="{98F05358-2863-4AD3-AA11-CCED2B959662}"/>
              </a:ext>
            </a:extLst>
          </p:cNvPr>
          <p:cNvSpPr>
            <a:spLocks xmlns:a="http://schemas.openxmlformats.org/drawingml/2006/main" noGrp="1"/>
          </p:cNvSpPr>
          <p:nvPr/>
        </p:nvSpPr>
        <p:spPr>
          <a:xfrm xmlns:a="http://schemas.openxmlformats.org/drawingml/2006/main">
            <a:off x="9601200" y="253365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10233D"/>
                </a:solidFill>
                <a:latin typeface="Manrope"/>
                <a:ea typeface="Manrope"/>
                <a:cs typeface="Manrope"/>
              </a:defRPr>
            </a:pPr>
            <a:r>
              <a:rPr sz="4200" b="1">
                <a:solidFill>
                  <a:srgbClr val="10233D"/>
                </a:solidFill>
                <a:latin typeface="Manrope"/>
                <a:ea typeface="Manrope"/>
                <a:cs typeface="Manrope"/>
              </a:rPr>
              <a:t>comes from the</a:t>
            </a:r>
          </a:p>
        </p:txBody>
      </p:sp>
      <p:sp>
        <p:nvSpPr>
          <p:cNvPr id="6" name="">
            <a:extLst xmlns:a="http://schemas.openxmlformats.org/drawingml/2006/main">
              <a:ext uri="{FF2B5EF4-FFF2-40B4-BE49-F238E27FC236}">
                <a16:creationId xmlns:a16="http://schemas.microsoft.com/office/drawing/2014/main" id="{A609FC54-F072-4637-8843-0946F5EB120F}"/>
              </a:ext>
            </a:extLst>
          </p:cNvPr>
          <p:cNvSpPr>
            <a:spLocks xmlns:a="http://schemas.openxmlformats.org/drawingml/2006/main" noGrp="1"/>
          </p:cNvSpPr>
          <p:nvPr/>
        </p:nvSpPr>
        <p:spPr>
          <a:xfrm xmlns:a="http://schemas.openxmlformats.org/drawingml/2006/main">
            <a:off x="9601200" y="320040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10233D"/>
                </a:solidFill>
                <a:latin typeface="Manrope"/>
                <a:ea typeface="Manrope"/>
                <a:cs typeface="Manrope"/>
              </a:defRPr>
            </a:pPr>
            <a:r>
              <a:rPr sz="4200" b="1">
                <a:solidFill>
                  <a:srgbClr val="10233D"/>
                </a:solidFill>
                <a:latin typeface="Manrope"/>
                <a:ea typeface="Manrope"/>
                <a:cs typeface="Manrope"/>
              </a:rPr>
              <a:t>problem you solve</a:t>
            </a:r>
          </a:p>
        </p:txBody>
      </p:sp>
      <p:sp>
        <p:nvSpPr>
          <p:cNvPr id="7" name="">
            <a:extLst xmlns:a="http://schemas.openxmlformats.org/drawingml/2006/main">
              <a:ext uri="{FF2B5EF4-FFF2-40B4-BE49-F238E27FC236}">
                <a16:creationId xmlns:a16="http://schemas.microsoft.com/office/drawing/2014/main" id="{FD901B4C-2106-41CB-B9CD-39BA8C251F28}"/>
              </a:ext>
            </a:extLst>
          </p:cNvPr>
          <p:cNvSpPr>
            <a:spLocks xmlns:a="http://schemas.openxmlformats.org/drawingml/2006/main" noGrp="1"/>
          </p:cNvSpPr>
          <p:nvPr/>
        </p:nvSpPr>
        <p:spPr>
          <a:xfrm xmlns:a="http://schemas.openxmlformats.org/drawingml/2006/main">
            <a:off x="9601200" y="3943350"/>
            <a:ext cx="5143500" cy="3509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800" b="0">
                <a:solidFill>
                  <a:srgbClr val="526174"/>
                </a:solidFill>
                <a:latin typeface="PingFang HK"/>
                <a:ea typeface="PingFang HK"/>
                <a:cs typeface="PingFang HK"/>
              </a:defRPr>
            </a:pPr>
            <a:r>
              <a:rPr sz="1800" b="0">
                <a:solidFill>
                  <a:srgbClr val="526174"/>
                </a:solidFill>
                <a:latin typeface="PingFang HK"/>
                <a:ea typeface="PingFang HK"/>
                <a:cs typeface="PingFang HK"/>
              </a:rPr>
              <a:t>你的價值，體現在你能解決哪種問題。</a:t>
            </a:r>
          </a:p>
        </p:txBody>
      </p:sp>
      <p:sp>
        <p:nvSpPr>
          <p:cNvPr id="8" name="">
            <a:extLst xmlns:a="http://schemas.openxmlformats.org/drawingml/2006/main">
              <a:ext uri="{FF2B5EF4-FFF2-40B4-BE49-F238E27FC236}">
                <a16:creationId xmlns:a16="http://schemas.microsoft.com/office/drawing/2014/main" id="{1550F46E-C463-4DD0-9994-86A66265A062}"/>
              </a:ext>
            </a:extLst>
          </p:cNvPr>
          <p:cNvSpPr>
            <a:spLocks xmlns:a="http://schemas.openxmlformats.org/drawingml/2006/main" noGrp="1"/>
          </p:cNvSpPr>
          <p:nvPr/>
        </p:nvSpPr>
        <p:spPr>
          <a:xfrm xmlns:a="http://schemas.openxmlformats.org/drawingml/2006/main">
            <a:off x="9601200" y="5067300"/>
            <a:ext cx="50958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10233D"/>
                </a:solidFill>
                <a:latin typeface="Manrope"/>
                <a:ea typeface="Manrope"/>
                <a:cs typeface="Manrope"/>
              </a:defRPr>
            </a:pPr>
            <a:r>
              <a:rPr sz="2025" b="0">
                <a:solidFill>
                  <a:srgbClr val="10233D"/>
                </a:solidFill>
                <a:latin typeface="Manrope"/>
                <a:ea typeface="Manrope"/>
                <a:cs typeface="Manrope"/>
              </a:rPr>
              <a:t>Research proves a capability</a:t>
            </a:r>
          </a:p>
        </p:txBody>
      </p:sp>
      <p:sp>
        <p:nvSpPr>
          <p:cNvPr id="9" name="">
            <a:extLst xmlns:a="http://schemas.openxmlformats.org/drawingml/2006/main">
              <a:ext uri="{FF2B5EF4-FFF2-40B4-BE49-F238E27FC236}">
                <a16:creationId xmlns:a16="http://schemas.microsoft.com/office/drawing/2014/main" id="{B509BB95-1751-4BFF-A337-495846BA569A}"/>
              </a:ext>
            </a:extLst>
          </p:cNvPr>
          <p:cNvSpPr>
            <a:spLocks xmlns:a="http://schemas.openxmlformats.org/drawingml/2006/main" noGrp="1"/>
          </p:cNvSpPr>
          <p:nvPr/>
        </p:nvSpPr>
        <p:spPr>
          <a:xfrm xmlns:a="http://schemas.openxmlformats.org/drawingml/2006/main">
            <a:off x="9601200" y="5436394"/>
            <a:ext cx="5095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526174"/>
                </a:solidFill>
                <a:latin typeface="PingFang HK"/>
                <a:ea typeface="PingFang HK"/>
                <a:cs typeface="PingFang HK"/>
              </a:defRPr>
            </a:pPr>
            <a:r>
              <a:rPr sz="1350" b="0">
                <a:solidFill>
                  <a:srgbClr val="526174"/>
                </a:solidFill>
                <a:latin typeface="PingFang HK"/>
                <a:ea typeface="PingFang HK"/>
                <a:cs typeface="PingFang HK"/>
              </a:rPr>
              <a:t>研究要證明新能力</a:t>
            </a:r>
          </a:p>
        </p:txBody>
      </p:sp>
      <p:sp>
        <p:nvSpPr>
          <p:cNvPr id="10" name="">
            <a:extLst xmlns:a="http://schemas.openxmlformats.org/drawingml/2006/main">
              <a:ext uri="{FF2B5EF4-FFF2-40B4-BE49-F238E27FC236}">
                <a16:creationId xmlns:a16="http://schemas.microsoft.com/office/drawing/2014/main" id="{227DF397-DE88-4277-AB9B-86CEAFFD126E}"/>
              </a:ext>
            </a:extLst>
          </p:cNvPr>
          <p:cNvSpPr>
            <a:spLocks xmlns:a="http://schemas.openxmlformats.org/drawingml/2006/main" noGrp="1"/>
          </p:cNvSpPr>
          <p:nvPr/>
        </p:nvSpPr>
        <p:spPr>
          <a:xfrm xmlns:a="http://schemas.openxmlformats.org/drawingml/2006/main">
            <a:off x="9601200" y="5845969"/>
            <a:ext cx="50958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10233D"/>
                </a:solidFill>
                <a:latin typeface="Manrope"/>
                <a:ea typeface="Manrope"/>
                <a:cs typeface="Manrope"/>
              </a:defRPr>
            </a:pPr>
            <a:r>
              <a:rPr sz="2025" b="0">
                <a:solidFill>
                  <a:srgbClr val="10233D"/>
                </a:solidFill>
                <a:latin typeface="Manrope"/>
                <a:ea typeface="Manrope"/>
                <a:cs typeface="Manrope"/>
              </a:rPr>
              <a:t>Builders and users make it useful</a:t>
            </a:r>
          </a:p>
        </p:txBody>
      </p:sp>
      <p:sp>
        <p:nvSpPr>
          <p:cNvPr id="11" name="">
            <a:extLst xmlns:a="http://schemas.openxmlformats.org/drawingml/2006/main">
              <a:ext uri="{FF2B5EF4-FFF2-40B4-BE49-F238E27FC236}">
                <a16:creationId xmlns:a16="http://schemas.microsoft.com/office/drawing/2014/main" id="{F5D4F756-AC72-490B-96C5-21D0C3BF7715}"/>
              </a:ext>
            </a:extLst>
          </p:cNvPr>
          <p:cNvSpPr>
            <a:spLocks xmlns:a="http://schemas.openxmlformats.org/drawingml/2006/main" noGrp="1"/>
          </p:cNvSpPr>
          <p:nvPr/>
        </p:nvSpPr>
        <p:spPr>
          <a:xfrm xmlns:a="http://schemas.openxmlformats.org/drawingml/2006/main">
            <a:off x="9601200" y="6215063"/>
            <a:ext cx="5095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526174"/>
                </a:solidFill>
                <a:latin typeface="PingFang HK"/>
                <a:ea typeface="PingFang HK"/>
                <a:cs typeface="PingFang HK"/>
              </a:defRPr>
            </a:pPr>
            <a:r>
              <a:rPr sz="1350" b="0">
                <a:solidFill>
                  <a:srgbClr val="526174"/>
                </a:solidFill>
                <a:latin typeface="PingFang HK"/>
                <a:ea typeface="PingFang HK"/>
                <a:cs typeface="PingFang HK"/>
              </a:rPr>
              <a:t>開發與業務把能力變成結果</a:t>
            </a:r>
          </a:p>
        </p:txBody>
      </p:sp>
      <p:sp>
        <p:nvSpPr>
          <p:cNvPr id="12" name="">
            <a:extLst xmlns:a="http://schemas.openxmlformats.org/drawingml/2006/main">
              <a:ext uri="{FF2B5EF4-FFF2-40B4-BE49-F238E27FC236}">
                <a16:creationId xmlns:a16="http://schemas.microsoft.com/office/drawing/2014/main" id="{389A3C38-AB9A-4985-A2FE-417C30F811F8}"/>
              </a:ext>
            </a:extLst>
          </p:cNvPr>
          <p:cNvSpPr>
            <a:spLocks xmlns:a="http://schemas.openxmlformats.org/drawingml/2006/main" noGrp="1"/>
          </p:cNvSpPr>
          <p:nvPr/>
        </p:nvSpPr>
        <p:spPr>
          <a:xfrm xmlns:a="http://schemas.openxmlformats.org/drawingml/2006/main">
            <a:off x="9601200" y="7305675"/>
            <a:ext cx="507682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E64F2A"/>
                </a:solidFill>
                <a:latin typeface="Manrope"/>
                <a:ea typeface="Manrope"/>
                <a:cs typeface="Manrope"/>
              </a:defRPr>
            </a:pPr>
            <a:r>
              <a:rPr sz="1500" b="1">
                <a:solidFill>
                  <a:srgbClr val="E64F2A"/>
                </a:solidFill>
                <a:latin typeface="Manrope"/>
                <a:ea typeface="Manrope"/>
                <a:cs typeface="Manrope"/>
              </a:rPr>
              <a:t>Choose the responsibility you want to own</a:t>
            </a:r>
          </a:p>
        </p:txBody>
      </p:sp>
      <p:sp>
        <p:nvSpPr>
          <p:cNvPr id="13" name="">
            <a:extLst xmlns:a="http://schemas.openxmlformats.org/drawingml/2006/main">
              <a:ext uri="{FF2B5EF4-FFF2-40B4-BE49-F238E27FC236}">
                <a16:creationId xmlns:a16="http://schemas.microsoft.com/office/drawing/2014/main" id="{2B50EE1F-D021-4E22-B887-55E9048069BB}"/>
              </a:ext>
            </a:extLst>
          </p:cNvPr>
          <p:cNvSpPr>
            <a:spLocks xmlns:a="http://schemas.openxmlformats.org/drawingml/2006/main" noGrp="1"/>
          </p:cNvSpPr>
          <p:nvPr/>
        </p:nvSpPr>
        <p:spPr>
          <a:xfrm xmlns:a="http://schemas.openxmlformats.org/drawingml/2006/main">
            <a:off x="9601200" y="7572375"/>
            <a:ext cx="5067300" cy="21621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526174"/>
                </a:solidFill>
                <a:latin typeface="PingFang HK"/>
                <a:ea typeface="PingFang HK"/>
                <a:cs typeface="PingFang HK"/>
              </a:defRPr>
            </a:pPr>
            <a:r>
              <a:rPr sz="1200" b="0">
                <a:solidFill>
                  <a:srgbClr val="526174"/>
                </a:solidFill>
                <a:latin typeface="PingFang HK"/>
                <a:ea typeface="PingFang HK"/>
                <a:cs typeface="PingFang HK"/>
              </a:rPr>
              <a:t>從職責出發，決定下一步練什麼</a:t>
            </a:r>
          </a:p>
        </p:txBody>
      </p:sp>
      <p:sp>
        <p:nvSpPr>
          <p:cNvPr id="14" name="">
            <a:extLst xmlns:a="http://schemas.openxmlformats.org/drawingml/2006/main">
              <a:ext uri="{FF2B5EF4-FFF2-40B4-BE49-F238E27FC236}">
                <a16:creationId xmlns:a16="http://schemas.microsoft.com/office/drawing/2014/main" id="{19958C6A-DE20-468F-8942-674E141DB1A7}"/>
              </a:ext>
            </a:extLst>
          </p:cNvPr>
          <p:cNvSpPr>
            <a:spLocks xmlns:a="http://schemas.openxmlformats.org/drawingml/2006/main" noGrp="1"/>
          </p:cNvSpPr>
          <p:nvPr/>
        </p:nvSpPr>
        <p:spPr>
          <a:xfrm xmlns:a="http://schemas.openxmlformats.org/drawingml/2006/main">
            <a:off x="495300" y="8010525"/>
            <a:ext cx="13001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526174"/>
                </a:solidFill>
                <a:latin typeface="Manrope"/>
                <a:ea typeface="Manrope"/>
                <a:cs typeface="Manrope"/>
              </a:defRPr>
            </a:pPr>
            <a:r>
              <a:rPr sz="1200" b="0">
                <a:solidFill>
                  <a:srgbClr val="526174"/>
                </a:solidFill>
                <a:latin typeface="Manrope"/>
                <a:ea typeface="Manrope"/>
                <a:cs typeface="Manrope"/>
              </a:rPr>
              <a:t>Bruce Huang / Career practice framework</a:t>
            </a:r>
          </a:p>
        </p:txBody>
      </p:sp>
      <p:sp>
        <p:nvSpPr>
          <p:cNvPr id="15" name="">
            <a:extLst xmlns:a="http://schemas.openxmlformats.org/drawingml/2006/main">
              <a:ext uri="{FF2B5EF4-FFF2-40B4-BE49-F238E27FC236}">
                <a16:creationId xmlns:a16="http://schemas.microsoft.com/office/drawing/2014/main" id="{07F79ACD-E4E2-4719-8128-98C9CB924237}"/>
              </a:ext>
            </a:extLst>
          </p:cNvPr>
          <p:cNvSpPr>
            <a:spLocks xmlns:a="http://schemas.openxmlformats.org/drawingml/2006/main" noGrp="1"/>
          </p:cNvSpPr>
          <p:nvPr/>
        </p:nvSpPr>
        <p:spPr>
          <a:xfrm xmlns:a="http://schemas.openxmlformats.org/drawingml/2006/main">
            <a:off x="13668375" y="8001000"/>
            <a:ext cx="10953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defRPr sz="1350" b="1">
                <a:solidFill>
                  <a:srgbClr val="526174"/>
                </a:solidFill>
                <a:latin typeface="Manrope"/>
                <a:ea typeface="Manrope"/>
                <a:cs typeface="Manrope"/>
              </a:defRPr>
            </a:pPr>
            <a:r>
              <a:rPr sz="1350" b="1">
                <a:solidFill>
                  <a:srgbClr val="526174"/>
                </a:solidFill>
                <a:latin typeface="Manrope"/>
                <a:ea typeface="Manrope"/>
                <a:cs typeface="Manrope"/>
              </a:rPr>
              <a:t>16 / 27</a:t>
            </a:r>
          </a:p>
        </p:txBody>
      </p:sp>
      <p:sp>
        <p:nvSpPr>
          <p:cNvPr id="16" name="">
            <a:extLst xmlns:a="http://schemas.openxmlformats.org/drawingml/2006/main">
              <a:ext uri="{FF2B5EF4-FFF2-40B4-BE49-F238E27FC236}">
                <a16:creationId xmlns:a16="http://schemas.microsoft.com/office/drawing/2014/main" id="{D2226887-34BE-4F3E-8C8A-26D3A62C88E6}"/>
              </a:ext>
            </a:extLst>
          </p:cNvPr>
          <p:cNvSpPr>
            <a:spLocks xmlns:a="http://schemas.openxmlformats.org/drawingml/2006/main" noGrp="1"/>
          </p:cNvSpPr>
          <p:nvPr/>
        </p:nvSpPr>
        <p:spPr>
          <a:xfrm xmlns:a="http://schemas.openxmlformats.org/drawingml/2006/main">
            <a:off x="723900" y="1666875"/>
            <a:ext cx="1333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875" b="1">
                <a:solidFill>
                  <a:srgbClr val="E64F2A"/>
                </a:solidFill>
                <a:latin typeface="Manrope"/>
                <a:ea typeface="Manrope"/>
                <a:cs typeface="Manrope"/>
              </a:defRPr>
            </a:pPr>
            <a:r>
              <a:rPr sz="4875" b="1">
                <a:solidFill>
                  <a:srgbClr val="E64F2A"/>
                </a:solidFill>
                <a:latin typeface="Manrope"/>
                <a:ea typeface="Manrope"/>
                <a:cs typeface="Manrope"/>
              </a:rPr>
              <a:t>01</a:t>
            </a:r>
          </a:p>
        </p:txBody>
      </p:sp>
      <p:sp>
        <p:nvSpPr>
          <p:cNvPr id="17" name="">
            <a:extLst xmlns:a="http://schemas.openxmlformats.org/drawingml/2006/main">
              <a:ext uri="{FF2B5EF4-FFF2-40B4-BE49-F238E27FC236}">
                <a16:creationId xmlns:a16="http://schemas.microsoft.com/office/drawing/2014/main" id="{20E6C642-38E1-4BC9-B32C-986FFC456805}"/>
              </a:ext>
            </a:extLst>
          </p:cNvPr>
          <p:cNvSpPr>
            <a:spLocks xmlns:a="http://schemas.openxmlformats.org/drawingml/2006/main" noGrp="1"/>
          </p:cNvSpPr>
          <p:nvPr/>
        </p:nvSpPr>
        <p:spPr>
          <a:xfrm xmlns:a="http://schemas.openxmlformats.org/drawingml/2006/main">
            <a:off x="2200275" y="1695450"/>
            <a:ext cx="6753225" cy="5310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3225" b="1">
                <a:solidFill>
                  <a:srgbClr val="10233D"/>
                </a:solidFill>
                <a:latin typeface="Manrope"/>
                <a:ea typeface="Manrope"/>
                <a:cs typeface="Manrope"/>
              </a:defRPr>
            </a:pPr>
            <a:r>
              <a:rPr sz="3225" b="1">
                <a:solidFill>
                  <a:srgbClr val="10233D"/>
                </a:solidFill>
                <a:latin typeface="Manrope"/>
                <a:ea typeface="Manrope"/>
                <a:cs typeface="Manrope"/>
              </a:rPr>
              <a:t>Research</a:t>
            </a:r>
          </a:p>
        </p:txBody>
      </p:sp>
      <p:sp>
        <p:nvSpPr>
          <p:cNvPr id="18" name="">
            <a:extLst xmlns:a="http://schemas.openxmlformats.org/drawingml/2006/main">
              <a:ext uri="{FF2B5EF4-FFF2-40B4-BE49-F238E27FC236}">
                <a16:creationId xmlns:a16="http://schemas.microsoft.com/office/drawing/2014/main" id="{3E9123B3-F579-429B-943E-D1E6AFE0382D}"/>
              </a:ext>
            </a:extLst>
          </p:cNvPr>
          <p:cNvSpPr>
            <a:spLocks xmlns:a="http://schemas.openxmlformats.org/drawingml/2006/main" noGrp="1"/>
          </p:cNvSpPr>
          <p:nvPr/>
        </p:nvSpPr>
        <p:spPr>
          <a:xfrm xmlns:a="http://schemas.openxmlformats.org/drawingml/2006/main">
            <a:off x="2200275" y="2274094"/>
            <a:ext cx="675322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650" b="0">
                <a:solidFill>
                  <a:srgbClr val="526174"/>
                </a:solidFill>
                <a:latin typeface="PingFang HK"/>
                <a:ea typeface="PingFang HK"/>
                <a:cs typeface="PingFang HK"/>
              </a:defRPr>
            </a:pPr>
            <a:r>
              <a:rPr sz="1650" b="0">
                <a:solidFill>
                  <a:srgbClr val="526174"/>
                </a:solidFill>
                <a:latin typeface="PingFang HK"/>
                <a:ea typeface="PingFang HK"/>
                <a:cs typeface="PingFang HK"/>
              </a:rPr>
              <a:t>研究模型</a:t>
            </a:r>
          </a:p>
        </p:txBody>
      </p:sp>
      <p:sp>
        <p:nvSpPr>
          <p:cNvPr id="19" name="">
            <a:extLst xmlns:a="http://schemas.openxmlformats.org/drawingml/2006/main">
              <a:ext uri="{FF2B5EF4-FFF2-40B4-BE49-F238E27FC236}">
                <a16:creationId xmlns:a16="http://schemas.microsoft.com/office/drawing/2014/main" id="{467A4CD6-BAB7-471F-8F05-B468C5BA4BDE}"/>
              </a:ext>
            </a:extLst>
          </p:cNvPr>
          <p:cNvSpPr>
            <a:spLocks xmlns:a="http://schemas.openxmlformats.org/drawingml/2006/main" noGrp="1"/>
          </p:cNvSpPr>
          <p:nvPr/>
        </p:nvSpPr>
        <p:spPr>
          <a:xfrm xmlns:a="http://schemas.openxmlformats.org/drawingml/2006/main">
            <a:off x="2228850" y="2638425"/>
            <a:ext cx="66960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0B756A"/>
                </a:solidFill>
                <a:latin typeface="Manrope"/>
                <a:ea typeface="Manrope"/>
                <a:cs typeface="Manrope"/>
              </a:defRPr>
            </a:pPr>
            <a:r>
              <a:rPr sz="2025" b="0">
                <a:solidFill>
                  <a:srgbClr val="0B756A"/>
                </a:solidFill>
                <a:latin typeface="Manrope"/>
                <a:ea typeface="Manrope"/>
                <a:cs typeface="Manrope"/>
              </a:rPr>
              <a:t>A question and a reproducible experiment</a:t>
            </a:r>
          </a:p>
        </p:txBody>
      </p:sp>
      <p:sp>
        <p:nvSpPr>
          <p:cNvPr id="20" name="">
            <a:extLst xmlns:a="http://schemas.openxmlformats.org/drawingml/2006/main">
              <a:ext uri="{FF2B5EF4-FFF2-40B4-BE49-F238E27FC236}">
                <a16:creationId xmlns:a16="http://schemas.microsoft.com/office/drawing/2014/main" id="{2965F63E-E548-4F11-A726-1A86F7FDE0BE}"/>
              </a:ext>
            </a:extLst>
          </p:cNvPr>
          <p:cNvSpPr>
            <a:spLocks xmlns:a="http://schemas.openxmlformats.org/drawingml/2006/main" noGrp="1"/>
          </p:cNvSpPr>
          <p:nvPr/>
        </p:nvSpPr>
        <p:spPr>
          <a:xfrm xmlns:a="http://schemas.openxmlformats.org/drawingml/2006/main">
            <a:off x="2228850" y="3026569"/>
            <a:ext cx="6696075" cy="26908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425" b="0">
                <a:solidFill>
                  <a:srgbClr val="526174"/>
                </a:solidFill>
                <a:latin typeface="PingFang HK"/>
                <a:ea typeface="PingFang HK"/>
                <a:cs typeface="PingFang HK"/>
              </a:defRPr>
            </a:pPr>
            <a:r>
              <a:rPr sz="1425" b="0">
                <a:solidFill>
                  <a:srgbClr val="526174"/>
                </a:solidFill>
                <a:latin typeface="PingFang HK"/>
                <a:ea typeface="PingFang HK"/>
                <a:cs typeface="PingFang HK"/>
              </a:rPr>
              <a:t>問題、實驗與可復現結果</a:t>
            </a:r>
          </a:p>
        </p:txBody>
      </p:sp>
      <p:sp>
        <p:nvSpPr>
          <p:cNvPr id="21" name="">
            <a:extLst xmlns:a="http://schemas.openxmlformats.org/drawingml/2006/main">
              <a:ext uri="{FF2B5EF4-FFF2-40B4-BE49-F238E27FC236}">
                <a16:creationId xmlns:a16="http://schemas.microsoft.com/office/drawing/2014/main" id="{9175BF6C-D24A-43A9-B6E5-3B2E10C7D934}"/>
              </a:ext>
            </a:extLst>
          </p:cNvPr>
          <p:cNvSpPr>
            <a:spLocks xmlns:a="http://schemas.openxmlformats.org/drawingml/2006/main" noGrp="1"/>
          </p:cNvSpPr>
          <p:nvPr/>
        </p:nvSpPr>
        <p:spPr>
          <a:xfrm xmlns:a="http://schemas.openxmlformats.org/drawingml/2006/main">
            <a:off x="2181225" y="3400425"/>
            <a:ext cx="6724650" cy="19050"/>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7DEB483E-F11C-4B49-AE8C-DA360EAFC424}"/>
              </a:ext>
            </a:extLst>
          </p:cNvPr>
          <p:cNvSpPr>
            <a:spLocks xmlns:a="http://schemas.openxmlformats.org/drawingml/2006/main" noGrp="1"/>
          </p:cNvSpPr>
          <p:nvPr/>
        </p:nvSpPr>
        <p:spPr>
          <a:xfrm xmlns:a="http://schemas.openxmlformats.org/drawingml/2006/main">
            <a:off x="723900" y="3581400"/>
            <a:ext cx="1333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875" b="1">
                <a:solidFill>
                  <a:srgbClr val="E64F2A"/>
                </a:solidFill>
                <a:latin typeface="Manrope"/>
                <a:ea typeface="Manrope"/>
                <a:cs typeface="Manrope"/>
              </a:defRPr>
            </a:pPr>
            <a:r>
              <a:rPr sz="4875" b="1">
                <a:solidFill>
                  <a:srgbClr val="E64F2A"/>
                </a:solidFill>
                <a:latin typeface="Manrope"/>
                <a:ea typeface="Manrope"/>
                <a:cs typeface="Manrope"/>
              </a:rPr>
              <a:t>02</a:t>
            </a:r>
          </a:p>
        </p:txBody>
      </p:sp>
      <p:sp>
        <p:nvSpPr>
          <p:cNvPr id="23" name="">
            <a:extLst xmlns:a="http://schemas.openxmlformats.org/drawingml/2006/main">
              <a:ext uri="{FF2B5EF4-FFF2-40B4-BE49-F238E27FC236}">
                <a16:creationId xmlns:a16="http://schemas.microsoft.com/office/drawing/2014/main" id="{8C401A36-A1A8-4176-A994-50E4765D1A3E}"/>
              </a:ext>
            </a:extLst>
          </p:cNvPr>
          <p:cNvSpPr>
            <a:spLocks xmlns:a="http://schemas.openxmlformats.org/drawingml/2006/main" noGrp="1"/>
          </p:cNvSpPr>
          <p:nvPr/>
        </p:nvSpPr>
        <p:spPr>
          <a:xfrm xmlns:a="http://schemas.openxmlformats.org/drawingml/2006/main">
            <a:off x="2200275" y="3609975"/>
            <a:ext cx="6753225" cy="5310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3225" b="1">
                <a:solidFill>
                  <a:srgbClr val="10233D"/>
                </a:solidFill>
                <a:latin typeface="Manrope"/>
                <a:ea typeface="Manrope"/>
                <a:cs typeface="Manrope"/>
              </a:defRPr>
            </a:pPr>
            <a:r>
              <a:rPr sz="3225" b="1">
                <a:solidFill>
                  <a:srgbClr val="10233D"/>
                </a:solidFill>
                <a:latin typeface="Manrope"/>
                <a:ea typeface="Manrope"/>
                <a:cs typeface="Manrope"/>
              </a:rPr>
              <a:t>Build agents</a:t>
            </a:r>
          </a:p>
        </p:txBody>
      </p:sp>
      <p:sp>
        <p:nvSpPr>
          <p:cNvPr id="24" name="">
            <a:extLst xmlns:a="http://schemas.openxmlformats.org/drawingml/2006/main">
              <a:ext uri="{FF2B5EF4-FFF2-40B4-BE49-F238E27FC236}">
                <a16:creationId xmlns:a16="http://schemas.microsoft.com/office/drawing/2014/main" id="{70872579-C041-48FC-9DA4-DAE7FEED0CA4}"/>
              </a:ext>
            </a:extLst>
          </p:cNvPr>
          <p:cNvSpPr>
            <a:spLocks xmlns:a="http://schemas.openxmlformats.org/drawingml/2006/main" noGrp="1"/>
          </p:cNvSpPr>
          <p:nvPr/>
        </p:nvSpPr>
        <p:spPr>
          <a:xfrm xmlns:a="http://schemas.openxmlformats.org/drawingml/2006/main">
            <a:off x="2200275" y="4188619"/>
            <a:ext cx="675322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650" b="0">
                <a:solidFill>
                  <a:srgbClr val="526174"/>
                </a:solidFill>
                <a:latin typeface="PingFang HK"/>
                <a:ea typeface="PingFang HK"/>
                <a:cs typeface="PingFang HK"/>
              </a:defRPr>
            </a:pPr>
            <a:r>
              <a:rPr sz="1650" b="0">
                <a:solidFill>
                  <a:srgbClr val="526174"/>
                </a:solidFill>
                <a:latin typeface="PingFang HK"/>
                <a:ea typeface="PingFang HK"/>
                <a:cs typeface="PingFang HK"/>
              </a:rPr>
              <a:t>搭建 Agent</a:t>
            </a:r>
          </a:p>
        </p:txBody>
      </p:sp>
      <p:sp>
        <p:nvSpPr>
          <p:cNvPr id="25" name="">
            <a:extLst xmlns:a="http://schemas.openxmlformats.org/drawingml/2006/main">
              <a:ext uri="{FF2B5EF4-FFF2-40B4-BE49-F238E27FC236}">
                <a16:creationId xmlns:a16="http://schemas.microsoft.com/office/drawing/2014/main" id="{17BC56A0-1328-4057-8DBD-E3B8E16F9BB1}"/>
              </a:ext>
            </a:extLst>
          </p:cNvPr>
          <p:cNvSpPr>
            <a:spLocks xmlns:a="http://schemas.openxmlformats.org/drawingml/2006/main" noGrp="1"/>
          </p:cNvSpPr>
          <p:nvPr/>
        </p:nvSpPr>
        <p:spPr>
          <a:xfrm xmlns:a="http://schemas.openxmlformats.org/drawingml/2006/main">
            <a:off x="2228850" y="4552950"/>
            <a:ext cx="66960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0B756A"/>
                </a:solidFill>
                <a:latin typeface="Manrope"/>
                <a:ea typeface="Manrope"/>
                <a:cs typeface="Manrope"/>
              </a:defRPr>
            </a:pPr>
            <a:r>
              <a:rPr sz="2025" b="0">
                <a:solidFill>
                  <a:srgbClr val="0B756A"/>
                </a:solidFill>
                <a:latin typeface="Manrope"/>
                <a:ea typeface="Manrope"/>
                <a:cs typeface="Manrope"/>
              </a:rPr>
              <a:t>Execution that recovers and checks</a:t>
            </a:r>
          </a:p>
        </p:txBody>
      </p:sp>
      <p:sp>
        <p:nvSpPr>
          <p:cNvPr id="26" name="">
            <a:extLst xmlns:a="http://schemas.openxmlformats.org/drawingml/2006/main">
              <a:ext uri="{FF2B5EF4-FFF2-40B4-BE49-F238E27FC236}">
                <a16:creationId xmlns:a16="http://schemas.microsoft.com/office/drawing/2014/main" id="{F10A5A36-F1D6-4578-8746-4C035EB0476E}"/>
              </a:ext>
            </a:extLst>
          </p:cNvPr>
          <p:cNvSpPr>
            <a:spLocks xmlns:a="http://schemas.openxmlformats.org/drawingml/2006/main" noGrp="1"/>
          </p:cNvSpPr>
          <p:nvPr/>
        </p:nvSpPr>
        <p:spPr>
          <a:xfrm xmlns:a="http://schemas.openxmlformats.org/drawingml/2006/main">
            <a:off x="2228850" y="4941094"/>
            <a:ext cx="6696075" cy="26908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425" b="0">
                <a:solidFill>
                  <a:srgbClr val="526174"/>
                </a:solidFill>
                <a:latin typeface="PingFang HK"/>
                <a:ea typeface="PingFang HK"/>
                <a:cs typeface="PingFang HK"/>
              </a:defRPr>
            </a:pPr>
            <a:r>
              <a:rPr sz="1425" b="0">
                <a:solidFill>
                  <a:srgbClr val="526174"/>
                </a:solidFill>
                <a:latin typeface="PingFang HK"/>
                <a:ea typeface="PingFang HK"/>
                <a:cs typeface="PingFang HK"/>
              </a:rPr>
              <a:t>執行、恢復與驗證</a:t>
            </a:r>
          </a:p>
        </p:txBody>
      </p:sp>
      <p:sp>
        <p:nvSpPr>
          <p:cNvPr id="27" name="">
            <a:extLst xmlns:a="http://schemas.openxmlformats.org/drawingml/2006/main">
              <a:ext uri="{FF2B5EF4-FFF2-40B4-BE49-F238E27FC236}">
                <a16:creationId xmlns:a16="http://schemas.microsoft.com/office/drawing/2014/main" id="{47E16D2A-B772-43AC-A6E3-BF9B398869B6}"/>
              </a:ext>
            </a:extLst>
          </p:cNvPr>
          <p:cNvSpPr>
            <a:spLocks xmlns:a="http://schemas.openxmlformats.org/drawingml/2006/main" noGrp="1"/>
          </p:cNvSpPr>
          <p:nvPr/>
        </p:nvSpPr>
        <p:spPr>
          <a:xfrm xmlns:a="http://schemas.openxmlformats.org/drawingml/2006/main">
            <a:off x="2181225" y="5314950"/>
            <a:ext cx="6724650" cy="19050"/>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E85E7F5D-2AFD-4DCA-A7EE-8D88BE17BB5E}"/>
              </a:ext>
            </a:extLst>
          </p:cNvPr>
          <p:cNvSpPr>
            <a:spLocks xmlns:a="http://schemas.openxmlformats.org/drawingml/2006/main" noGrp="1"/>
          </p:cNvSpPr>
          <p:nvPr/>
        </p:nvSpPr>
        <p:spPr>
          <a:xfrm xmlns:a="http://schemas.openxmlformats.org/drawingml/2006/main">
            <a:off x="723900" y="5495925"/>
            <a:ext cx="1333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875" b="1">
                <a:solidFill>
                  <a:srgbClr val="E64F2A"/>
                </a:solidFill>
                <a:latin typeface="Manrope"/>
                <a:ea typeface="Manrope"/>
                <a:cs typeface="Manrope"/>
              </a:defRPr>
            </a:pPr>
            <a:r>
              <a:rPr sz="4875" b="1">
                <a:solidFill>
                  <a:srgbClr val="E64F2A"/>
                </a:solidFill>
                <a:latin typeface="Manrope"/>
                <a:ea typeface="Manrope"/>
                <a:cs typeface="Manrope"/>
              </a:rPr>
              <a:t>03</a:t>
            </a:r>
          </a:p>
        </p:txBody>
      </p:sp>
      <p:sp>
        <p:nvSpPr>
          <p:cNvPr id="29" name="">
            <a:extLst xmlns:a="http://schemas.openxmlformats.org/drawingml/2006/main">
              <a:ext uri="{FF2B5EF4-FFF2-40B4-BE49-F238E27FC236}">
                <a16:creationId xmlns:a16="http://schemas.microsoft.com/office/drawing/2014/main" id="{6EA94606-55A9-4762-9C87-7F4D74B49488}"/>
              </a:ext>
            </a:extLst>
          </p:cNvPr>
          <p:cNvSpPr>
            <a:spLocks xmlns:a="http://schemas.openxmlformats.org/drawingml/2006/main" noGrp="1"/>
          </p:cNvSpPr>
          <p:nvPr/>
        </p:nvSpPr>
        <p:spPr>
          <a:xfrm xmlns:a="http://schemas.openxmlformats.org/drawingml/2006/main">
            <a:off x="2200275" y="5524500"/>
            <a:ext cx="6753225" cy="5310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3225" b="1">
                <a:solidFill>
                  <a:srgbClr val="10233D"/>
                </a:solidFill>
                <a:latin typeface="Manrope"/>
                <a:ea typeface="Manrope"/>
                <a:cs typeface="Manrope"/>
              </a:defRPr>
            </a:pPr>
            <a:r>
              <a:rPr sz="3225" b="1">
                <a:solidFill>
                  <a:srgbClr val="10233D"/>
                </a:solidFill>
                <a:latin typeface="Manrope"/>
                <a:ea typeface="Manrope"/>
                <a:cs typeface="Manrope"/>
              </a:rPr>
              <a:t>Apply AI</a:t>
            </a:r>
          </a:p>
        </p:txBody>
      </p:sp>
      <p:sp>
        <p:nvSpPr>
          <p:cNvPr id="30" name="">
            <a:extLst xmlns:a="http://schemas.openxmlformats.org/drawingml/2006/main">
              <a:ext uri="{FF2B5EF4-FFF2-40B4-BE49-F238E27FC236}">
                <a16:creationId xmlns:a16="http://schemas.microsoft.com/office/drawing/2014/main" id="{6DF5850F-A4E7-427F-B2E3-6130D2C8D9A3}"/>
              </a:ext>
            </a:extLst>
          </p:cNvPr>
          <p:cNvSpPr>
            <a:spLocks xmlns:a="http://schemas.openxmlformats.org/drawingml/2006/main" noGrp="1"/>
          </p:cNvSpPr>
          <p:nvPr/>
        </p:nvSpPr>
        <p:spPr>
          <a:xfrm xmlns:a="http://schemas.openxmlformats.org/drawingml/2006/main">
            <a:off x="2200275" y="6103144"/>
            <a:ext cx="675322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650" b="0">
                <a:solidFill>
                  <a:srgbClr val="526174"/>
                </a:solidFill>
                <a:latin typeface="PingFang HK"/>
                <a:ea typeface="PingFang HK"/>
                <a:cs typeface="PingFang HK"/>
              </a:defRPr>
            </a:pPr>
            <a:r>
              <a:rPr sz="1650" b="0">
                <a:solidFill>
                  <a:srgbClr val="526174"/>
                </a:solidFill>
                <a:latin typeface="PingFang HK"/>
                <a:ea typeface="PingFang HK"/>
                <a:cs typeface="PingFang HK"/>
              </a:rPr>
              <a:t>業務應用</a:t>
            </a:r>
          </a:p>
        </p:txBody>
      </p:sp>
      <p:sp>
        <p:nvSpPr>
          <p:cNvPr id="31" name="">
            <a:extLst xmlns:a="http://schemas.openxmlformats.org/drawingml/2006/main">
              <a:ext uri="{FF2B5EF4-FFF2-40B4-BE49-F238E27FC236}">
                <a16:creationId xmlns:a16="http://schemas.microsoft.com/office/drawing/2014/main" id="{87DB2B08-36ED-436A-83CF-34C1D5469A2C}"/>
              </a:ext>
            </a:extLst>
          </p:cNvPr>
          <p:cNvSpPr>
            <a:spLocks xmlns:a="http://schemas.openxmlformats.org/drawingml/2006/main" noGrp="1"/>
          </p:cNvSpPr>
          <p:nvPr/>
        </p:nvSpPr>
        <p:spPr>
          <a:xfrm xmlns:a="http://schemas.openxmlformats.org/drawingml/2006/main">
            <a:off x="2228850" y="6467475"/>
            <a:ext cx="66960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0B756A"/>
                </a:solidFill>
                <a:latin typeface="Manrope"/>
                <a:ea typeface="Manrope"/>
                <a:cs typeface="Manrope"/>
              </a:defRPr>
            </a:pPr>
            <a:r>
              <a:rPr sz="2025" b="0">
                <a:solidFill>
                  <a:srgbClr val="0B756A"/>
                </a:solidFill>
                <a:latin typeface="Manrope"/>
                <a:ea typeface="Manrope"/>
                <a:cs typeface="Manrope"/>
              </a:rPr>
              <a:t>A useful outcome you can judge</a:t>
            </a:r>
          </a:p>
        </p:txBody>
      </p:sp>
      <p:sp>
        <p:nvSpPr>
          <p:cNvPr id="32" name="">
            <a:extLst xmlns:a="http://schemas.openxmlformats.org/drawingml/2006/main">
              <a:ext uri="{FF2B5EF4-FFF2-40B4-BE49-F238E27FC236}">
                <a16:creationId xmlns:a16="http://schemas.microsoft.com/office/drawing/2014/main" id="{55AFC37D-5FE3-4CB2-9890-41A57AB99EC6}"/>
              </a:ext>
            </a:extLst>
          </p:cNvPr>
          <p:cNvSpPr>
            <a:spLocks xmlns:a="http://schemas.openxmlformats.org/drawingml/2006/main" noGrp="1"/>
          </p:cNvSpPr>
          <p:nvPr/>
        </p:nvSpPr>
        <p:spPr>
          <a:xfrm xmlns:a="http://schemas.openxmlformats.org/drawingml/2006/main">
            <a:off x="2228850" y="6855619"/>
            <a:ext cx="6696075" cy="26908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425" b="0">
                <a:solidFill>
                  <a:srgbClr val="526174"/>
                </a:solidFill>
                <a:latin typeface="PingFang HK"/>
                <a:ea typeface="PingFang HK"/>
                <a:cs typeface="PingFang HK"/>
              </a:defRPr>
            </a:pPr>
            <a:r>
              <a:rPr sz="1425" b="0">
                <a:solidFill>
                  <a:srgbClr val="526174"/>
                </a:solidFill>
                <a:latin typeface="PingFang HK"/>
                <a:ea typeface="PingFang HK"/>
                <a:cs typeface="PingFang HK"/>
              </a:rPr>
              <a:t>業務目標、判斷與成果</a:t>
            </a:r>
          </a:p>
        </p:txBody>
      </p:sp>
    </p:spTree>
    <p:extLst>
      <p:ext uri="{BB962C8B-B14F-4D97-AF65-F5344CB8AC3E}">
        <p14:creationId xmlns:p14="http://schemas.microsoft.com/office/powerpoint/2010/main" val="357594996"/>
      </p:ext>
    </p:extLst>
  </p:cSld>
</p:sld>
</file>

<file path=ppt/slides/slide17.xml><?xml version="1.0" encoding="utf-8"?>
<p:sld xmlns:p="http://schemas.openxmlformats.org/presentationml/2006/main">
  <p:cSld>
    <p:bg>
      <p:bgPr>
        <a:solidFill xmlns:a="http://schemas.openxmlformats.org/drawingml/2006/main">
          <a:srgbClr val="07111E"/>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B3DC26B9-B39A-4601-88DF-E88ED125B3A3}"/>
              </a:ext>
            </a:extLst>
          </p:cNvPr>
          <p:cNvSpPr>
            <a:spLocks xmlns:a="http://schemas.openxmlformats.org/drawingml/2006/main" noGrp="1"/>
          </p:cNvSpPr>
          <p:nvPr/>
        </p:nvSpPr>
        <p:spPr>
          <a:xfrm xmlns:a="http://schemas.openxmlformats.org/drawingml/2006/main">
            <a:off x="495300" y="381000"/>
            <a:ext cx="142494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FF8D6F"/>
                </a:solidFill>
                <a:latin typeface="Manrope"/>
                <a:ea typeface="Manrope"/>
                <a:cs typeface="Manrope"/>
              </a:defRPr>
            </a:pPr>
            <a:r>
              <a:rPr sz="1500" b="1">
                <a:solidFill>
                  <a:srgbClr val="FF8D6F"/>
                </a:solidFill>
                <a:latin typeface="Manrope"/>
                <a:ea typeface="Manrope"/>
                <a:cs typeface="Manrope"/>
              </a:rPr>
              <a:t>04 / HOLYCRAB / A REAL BD CASE</a:t>
            </a:r>
          </a:p>
        </p:txBody>
      </p:sp>
      <p:pic>
        <p:nvPicPr>
          <p:cNvPr id="14" name="Bruce Japanese BD introduction.mp4">
            <ns0:hlinkClick xmlns:ns0="http://schemas.openxmlformats.org/drawingml/2006/main" action="ppaction://media"/>
          </p:cNvPr>
          <p:cNvPicPr>
            <a:picLocks xmlns:a="http://schemas.openxmlformats.org/drawingml/2006/main" noChangeAspect="1"/>
          </p:cNvPicPr>
          <p:nvPr>
            <ns1:videoFile xmlns:ns1="http://schemas.openxmlformats.org/drawingml/2006/main" xmlns:ns2="http://schemas.openxmlformats.org/officeDocument/2006/relationships" ns2:link="rIdTeaserVideo"/>
            <p:extLst>
              <p:ext uri="{DAA4B4D4-6D71-4841-9C94-3DE7FCFB9230}">
                <ns3:media xmlns:ns3="http://schemas.microsoft.com/office/powerpoint/2010/main" xmlns:ns4="http://schemas.openxmlformats.org/officeDocument/2006/relationships" ns4:embed="rIdTeaserMedia"/>
              </p:ext>
            </p:extLst>
          </p:nvPr>
        </p:nvPicPr>
        <p:blipFill>
          <a:blip xmlns:r="http://schemas.openxmlformats.org/officeDocument/2006/relationships" xmlns:a="http://schemas.openxmlformats.org/drawingml/2006/main" r:embed="Rf43db506d59441c1"/>
          <a:stretch xmlns:a="http://schemas.openxmlformats.org/drawingml/2006/main"/>
        </p:blipFill>
        <p:spPr>
          <a:xfrm xmlns:a="http://schemas.openxmlformats.org/drawingml/2006/main">
            <a:off x="2143382" y="1076325"/>
            <a:ext cx="3704712" cy="659130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D0CBE335-8040-496D-BF7E-5D749473C65B}"/>
              </a:ext>
            </a:extLst>
          </p:cNvPr>
          <p:cNvSpPr>
            <a:spLocks xmlns:a="http://schemas.openxmlformats.org/drawingml/2006/main" noGrp="1"/>
          </p:cNvSpPr>
          <p:nvPr/>
        </p:nvSpPr>
        <p:spPr>
          <a:xfrm xmlns:a="http://schemas.openxmlformats.org/drawingml/2006/main">
            <a:off x="7239000" y="1428750"/>
            <a:ext cx="7477125"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500" b="1">
                <a:solidFill>
                  <a:srgbClr val="FFFDF8"/>
                </a:solidFill>
                <a:latin typeface="Manrope"/>
                <a:ea typeface="Manrope"/>
                <a:cs typeface="Manrope"/>
              </a:defRPr>
            </a:pPr>
            <a:r>
              <a:rPr sz="4500" b="1">
                <a:solidFill>
                  <a:srgbClr val="FFFDF8"/>
                </a:solidFill>
                <a:latin typeface="Manrope"/>
                <a:ea typeface="Manrope"/>
                <a:cs typeface="Manrope"/>
              </a:rPr>
              <a:t>A real introduction.</a:t>
            </a:r>
          </a:p>
        </p:txBody>
      </p:sp>
      <p:sp>
        <p:nvSpPr>
          <p:cNvPr id="4" name="">
            <a:extLst xmlns:a="http://schemas.openxmlformats.org/drawingml/2006/main">
              <a:ext uri="{FF2B5EF4-FFF2-40B4-BE49-F238E27FC236}">
                <a16:creationId xmlns:a16="http://schemas.microsoft.com/office/drawing/2014/main" id="{73822F3E-BEBC-40A5-A822-4BED9081B1E9}"/>
              </a:ext>
            </a:extLst>
          </p:cNvPr>
          <p:cNvSpPr>
            <a:spLocks xmlns:a="http://schemas.openxmlformats.org/drawingml/2006/main" noGrp="1"/>
          </p:cNvSpPr>
          <p:nvPr/>
        </p:nvSpPr>
        <p:spPr>
          <a:xfrm xmlns:a="http://schemas.openxmlformats.org/drawingml/2006/main">
            <a:off x="7239000" y="2209800"/>
            <a:ext cx="7477125"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500" b="1">
                <a:solidFill>
                  <a:srgbClr val="FFFDF8"/>
                </a:solidFill>
                <a:latin typeface="Manrope"/>
                <a:ea typeface="Manrope"/>
                <a:cs typeface="Manrope"/>
              </a:defRPr>
            </a:pPr>
            <a:r>
              <a:rPr sz="4500" b="1">
                <a:solidFill>
                  <a:srgbClr val="FFFDF8"/>
                </a:solidFill>
                <a:latin typeface="Manrope"/>
                <a:ea typeface="Manrope"/>
                <a:cs typeface="Manrope"/>
              </a:rPr>
              <a:t>In Japanese.</a:t>
            </a:r>
          </a:p>
        </p:txBody>
      </p:sp>
      <p:sp>
        <p:nvSpPr>
          <p:cNvPr id="5" name="">
            <a:extLst xmlns:a="http://schemas.openxmlformats.org/drawingml/2006/main">
              <a:ext uri="{FF2B5EF4-FFF2-40B4-BE49-F238E27FC236}">
                <a16:creationId xmlns:a16="http://schemas.microsoft.com/office/drawing/2014/main" id="{C6B7688D-7791-4D4B-851E-C0D6A39C7D17}"/>
              </a:ext>
            </a:extLst>
          </p:cNvPr>
          <p:cNvSpPr>
            <a:spLocks xmlns:a="http://schemas.openxmlformats.org/drawingml/2006/main" noGrp="1"/>
          </p:cNvSpPr>
          <p:nvPr/>
        </p:nvSpPr>
        <p:spPr>
          <a:xfrm xmlns:a="http://schemas.openxmlformats.org/drawingml/2006/main">
            <a:off x="7239000" y="3095625"/>
            <a:ext cx="74771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950" b="0">
                <a:solidFill>
                  <a:srgbClr val="BDC9D6"/>
                </a:solidFill>
                <a:latin typeface="PingFang HK"/>
                <a:ea typeface="PingFang HK"/>
                <a:cs typeface="PingFang HK"/>
              </a:defRPr>
            </a:pPr>
            <a:r>
              <a:rPr sz="1950" b="0">
                <a:solidFill>
                  <a:srgbClr val="BDC9D6"/>
                </a:solidFill>
                <a:latin typeface="PingFang HK"/>
                <a:ea typeface="PingFang HK"/>
                <a:cs typeface="PingFang HK"/>
              </a:rPr>
              <a:t>用日語，做真實的商務自我介紹</a:t>
            </a:r>
          </a:p>
        </p:txBody>
      </p:sp>
      <p:sp>
        <p:nvSpPr>
          <p:cNvPr id="6" name="">
            <a:extLst xmlns:a="http://schemas.openxmlformats.org/drawingml/2006/main">
              <a:ext uri="{FF2B5EF4-FFF2-40B4-BE49-F238E27FC236}">
                <a16:creationId xmlns:a16="http://schemas.microsoft.com/office/drawing/2014/main" id="{DBD662F8-C6B8-43CF-813F-B062D3A0B298}"/>
              </a:ext>
            </a:extLst>
          </p:cNvPr>
          <p:cNvSpPr>
            <a:spLocks xmlns:a="http://schemas.openxmlformats.org/drawingml/2006/main" noGrp="1"/>
          </p:cNvSpPr>
          <p:nvPr/>
        </p:nvSpPr>
        <p:spPr>
          <a:xfrm xmlns:a="http://schemas.openxmlformats.org/drawingml/2006/main">
            <a:off x="7239000" y="3952875"/>
            <a:ext cx="752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550" b="1">
                <a:solidFill>
                  <a:srgbClr val="A0D6CB"/>
                </a:solidFill>
                <a:latin typeface="Manrope"/>
                <a:ea typeface="Manrope"/>
                <a:cs typeface="Manrope"/>
              </a:defRPr>
            </a:pPr>
            <a:r>
              <a:rPr sz="2550" b="1">
                <a:solidFill>
                  <a:srgbClr val="A0D6CB"/>
                </a:solidFill>
                <a:latin typeface="Manrope"/>
                <a:ea typeface="Manrope"/>
                <a:cs typeface="Manrope"/>
              </a:rPr>
              <a:t>Used in client meetings in Japan</a:t>
            </a:r>
          </a:p>
        </p:txBody>
      </p:sp>
      <p:sp>
        <p:nvSpPr>
          <p:cNvPr id="7" name="">
            <a:extLst xmlns:a="http://schemas.openxmlformats.org/drawingml/2006/main">
              <a:ext uri="{FF2B5EF4-FFF2-40B4-BE49-F238E27FC236}">
                <a16:creationId xmlns:a16="http://schemas.microsoft.com/office/drawing/2014/main" id="{7AA96129-D782-4DA8-A408-12C2ECDEB257}"/>
              </a:ext>
            </a:extLst>
          </p:cNvPr>
          <p:cNvSpPr>
            <a:spLocks xmlns:a="http://schemas.openxmlformats.org/drawingml/2006/main" noGrp="1"/>
          </p:cNvSpPr>
          <p:nvPr/>
        </p:nvSpPr>
        <p:spPr>
          <a:xfrm xmlns:a="http://schemas.openxmlformats.org/drawingml/2006/main">
            <a:off x="7239000" y="4467225"/>
            <a:ext cx="7524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725" b="0">
                <a:solidFill>
                  <a:srgbClr val="BDC9D6"/>
                </a:solidFill>
                <a:latin typeface="PingFang HK"/>
                <a:ea typeface="PingFang HK"/>
                <a:cs typeface="PingFang HK"/>
              </a:defRPr>
            </a:pPr>
            <a:r>
              <a:rPr sz="1725" b="0">
                <a:solidFill>
                  <a:srgbClr val="BDC9D6"/>
                </a:solidFill>
                <a:latin typeface="PingFang HK"/>
                <a:ea typeface="PingFang HK"/>
                <a:cs typeface="PingFang HK"/>
              </a:rPr>
              <a:t>在日本客戶會面中使用的自我介紹</a:t>
            </a:r>
          </a:p>
        </p:txBody>
      </p:sp>
      <p:pic>
        <p:nvPicPr>
          <p:cNvPr id="20" name="">
            <ns0:hlinkClick xmlns:ns0="http://schemas.openxmlformats.org/drawingml/2006/main" xmlns:ns1="http://schemas.openxmlformats.org/officeDocument/2006/relationships" ns1:id="rIdQRWeb1"/>
          </p:cNvPr>
          <p:cNvPicPr>
            <a:picLocks xmlns:a="http://schemas.openxmlformats.org/drawingml/2006/main" noChangeAspect="1"/>
          </p:cNvPicPr>
          <p:nvPr/>
        </p:nvPicPr>
        <p:blipFill>
          <a:blip xmlns:r="http://schemas.openxmlformats.org/officeDocument/2006/relationships" xmlns:a="http://schemas.openxmlformats.org/drawingml/2006/main" r:embed="R16bce6ff5407493a"/>
          <a:stretch xmlns:a="http://schemas.openxmlformats.org/drawingml/2006/main"/>
        </p:blipFill>
        <p:spPr>
          <a:xfrm xmlns:a="http://schemas.openxmlformats.org/drawingml/2006/main">
            <a:off x="7239000" y="5410200"/>
            <a:ext cx="1524000" cy="152400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0E402C38-21EF-40A2-BE51-9798F10FB327}"/>
              </a:ext>
            </a:extLst>
          </p:cNvPr>
          <p:cNvSpPr>
            <a:spLocks xmlns:a="http://schemas.openxmlformats.org/drawingml/2006/main" noGrp="1"/>
          </p:cNvSpPr>
          <p:nvPr/>
        </p:nvSpPr>
        <p:spPr>
          <a:xfrm xmlns:a="http://schemas.openxmlformats.org/drawingml/2006/main">
            <a:off x="9096375" y="5467350"/>
            <a:ext cx="56197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100" b="1">
                <a:solidFill>
                  <a:srgbClr val="FFFDF8"/>
                </a:solidFill>
                <a:latin typeface="Manrope"/>
                <a:ea typeface="Manrope"/>
                <a:cs typeface="Manrope"/>
              </a:defRPr>
            </a:pPr>
            <a:r>
              <a:rPr sz="2100" b="1">
                <a:solidFill>
                  <a:srgbClr val="FFFDF8"/>
                </a:solidFill>
                <a:latin typeface="Manrope"/>
                <a:ea typeface="Manrope"/>
                <a:cs typeface="Manrope"/>
              </a:rPr>
              <a:t>Start with one real conversation.</a:t>
            </a:r>
          </a:p>
        </p:txBody>
      </p:sp>
      <p:sp>
        <p:nvSpPr>
          <p:cNvPr id="10" name="">
            <a:extLst xmlns:a="http://schemas.openxmlformats.org/drawingml/2006/main">
              <a:ext uri="{FF2B5EF4-FFF2-40B4-BE49-F238E27FC236}">
                <a16:creationId xmlns:a16="http://schemas.microsoft.com/office/drawing/2014/main" id="{FDA790A0-A298-4D29-B911-8D840B7C86B5}"/>
              </a:ext>
            </a:extLst>
          </p:cNvPr>
          <p:cNvSpPr>
            <a:spLocks xmlns:a="http://schemas.openxmlformats.org/drawingml/2006/main" noGrp="1"/>
          </p:cNvSpPr>
          <p:nvPr/>
        </p:nvSpPr>
        <p:spPr>
          <a:xfrm xmlns:a="http://schemas.openxmlformats.org/drawingml/2006/main">
            <a:off x="9096375" y="6000750"/>
            <a:ext cx="5619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725" b="0">
                <a:solidFill>
                  <a:srgbClr val="BDC9D6"/>
                </a:solidFill>
                <a:latin typeface="PingFang HK"/>
                <a:ea typeface="PingFang HK"/>
                <a:cs typeface="PingFang HK"/>
              </a:defRPr>
            </a:pPr>
            <a:r>
              <a:rPr sz="1725" b="0">
                <a:solidFill>
                  <a:srgbClr val="BDC9D6"/>
                </a:solidFill>
                <a:latin typeface="PingFang HK"/>
                <a:ea typeface="PingFang HK"/>
                <a:cs typeface="PingFang HK"/>
              </a:rPr>
              <a:t>從一個真實的溝通任務開始</a:t>
            </a:r>
          </a:p>
        </p:txBody>
      </p:sp>
      <p:sp>
        <p:nvSpPr>
          <p:cNvPr id="11" name="">
            <a:extLst xmlns:a="http://schemas.openxmlformats.org/drawingml/2006/main">
              <a:ext uri="{FF2B5EF4-FFF2-40B4-BE49-F238E27FC236}">
                <a16:creationId xmlns:a16="http://schemas.microsoft.com/office/drawing/2014/main" id="{3724D9F1-B51B-4AE6-85D8-B9A870BBC2A7}"/>
              </a:ext>
            </a:extLst>
          </p:cNvPr>
          <p:cNvSpPr>
            <a:spLocks xmlns:a="http://schemas.openxmlformats.org/drawingml/2006/main" noGrp="1"/>
          </p:cNvSpPr>
          <p:nvPr/>
        </p:nvSpPr>
        <p:spPr>
          <a:xfrm xmlns:a="http://schemas.openxmlformats.org/drawingml/2006/main">
            <a:off x="495300" y="8029575"/>
            <a:ext cx="13001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BDC9D6"/>
                </a:solidFill>
                <a:latin typeface="Manrope"/>
                <a:ea typeface="Manrope"/>
                <a:cs typeface="Manrope"/>
              </a:defRPr>
            </a:pPr>
            <a:r>
              <a:rPr sz="1200" b="0">
                <a:solidFill>
                  <a:srgbClr val="BDC9D6"/>
                </a:solidFill>
                <a:latin typeface="Manrope"/>
                <a:ea typeface="Manrope"/>
                <a:cs typeface="Manrope"/>
              </a:rPr>
              <a:t>Bruce Huang / HolyCrab · Japanese BD introduction · 34 seconds</a:t>
            </a:r>
          </a:p>
        </p:txBody>
      </p:sp>
      <p:sp>
        <p:nvSpPr>
          <p:cNvPr id="12" name="">
            <a:extLst xmlns:a="http://schemas.openxmlformats.org/drawingml/2006/main">
              <a:ext uri="{FF2B5EF4-FFF2-40B4-BE49-F238E27FC236}">
                <a16:creationId xmlns:a16="http://schemas.microsoft.com/office/drawing/2014/main" id="{C320A7E7-C92D-46D0-8E7E-371F5FB74481}"/>
              </a:ext>
            </a:extLst>
          </p:cNvPr>
          <p:cNvSpPr>
            <a:spLocks xmlns:a="http://schemas.openxmlformats.org/drawingml/2006/main" noGrp="1"/>
          </p:cNvSpPr>
          <p:nvPr/>
        </p:nvSpPr>
        <p:spPr>
          <a:xfrm xmlns:a="http://schemas.openxmlformats.org/drawingml/2006/main">
            <a:off x="13668375" y="8010525"/>
            <a:ext cx="114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BDC9D6"/>
                </a:solidFill>
                <a:latin typeface="Manrope"/>
                <a:ea typeface="Manrope"/>
                <a:cs typeface="Manrope"/>
              </a:defRPr>
            </a:pPr>
            <a:r>
              <a:rPr sz="1350" b="1">
                <a:solidFill>
                  <a:srgbClr val="BDC9D6"/>
                </a:solidFill>
                <a:latin typeface="Manrope"/>
                <a:ea typeface="Manrope"/>
                <a:cs typeface="Manrope"/>
              </a:rPr>
              <a:t>17 / 27</a:t>
            </a:r>
          </a:p>
        </p:txBody>
      </p:sp>
    </p:spTree>
    <p:extLst>
      <p:ext uri="{BB962C8B-B14F-4D97-AF65-F5344CB8AC3E}">
        <p14:creationId xmlns:p14="http://schemas.microsoft.com/office/powerpoint/2010/main" val="1559036782"/>
      </p:ext>
    </p:extLst>
  </p:cSld>
  <p:timing>
    <p:tnLst>
      <p:par>
        <p:cTn id="1" dur="indefinite" restart="never" nodeType="tmRoot">
          <p:childTnLst>
            <p:video fullScrn="1">
              <p:cMediaNode vol="100000">
                <p:cTn id="2" fill="hold" display="0">
                  <p:stCondLst>
                    <p:cond delay="indefinite"/>
                  </p:stCondLst>
                </p:cTn>
                <p:tgtEl>
                  <p:spTgt spid="14"/>
                </p:tgtEl>
              </p:cMediaNode>
            </p:video>
          </p:childTnLst>
        </p:cTn>
      </p:par>
    </p:tnLst>
  </p:timing>
</p:sld>
</file>

<file path=ppt/slides/slide18.xml><?xml version="1.0" encoding="utf-8"?>
<p:sld xmlns:p="http://schemas.openxmlformats.org/presentationml/2006/main">
  <p:cSld>
    <p:bg>
      <p:bgPr>
        <a:solidFill xmlns:a="http://schemas.openxmlformats.org/drawingml/2006/main">
          <a:srgbClr val="07111E"/>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C9ECA06C-3671-4F9B-9A80-1B942247430F}"/>
              </a:ext>
            </a:extLst>
          </p:cNvPr>
          <p:cNvSpPr>
            <a:spLocks xmlns:a="http://schemas.openxmlformats.org/drawingml/2006/main" noGrp="1"/>
          </p:cNvSpPr>
          <p:nvPr/>
        </p:nvSpPr>
        <p:spPr>
          <a:xfrm xmlns:a="http://schemas.openxmlformats.org/drawingml/2006/main">
            <a:off x="495300" y="381000"/>
            <a:ext cx="142494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FF8D6F"/>
                </a:solidFill>
                <a:latin typeface="Manrope"/>
                <a:ea typeface="Manrope"/>
                <a:cs typeface="Manrope"/>
              </a:defRPr>
            </a:pPr>
            <a:r>
              <a:rPr sz="1500" b="1">
                <a:solidFill>
                  <a:srgbClr val="FF8D6F"/>
                </a:solidFill>
                <a:latin typeface="Manrope"/>
                <a:ea typeface="Manrope"/>
                <a:cs typeface="Manrope"/>
              </a:rPr>
              <a:t>04 / HOLYCRAB / AN ACTUAL WORKSHOP RESULT</a:t>
            </a:r>
          </a:p>
        </p:txBody>
      </p:sp>
      <p:pic>
        <p:nvPicPr>
          <p:cNvPr id="17" name="iPhone Duo concept advertisement.mp4">
            <ns0:hlinkClick xmlns:ns0="http://schemas.openxmlformats.org/drawingml/2006/main" action="ppaction://media"/>
          </p:cNvPr>
          <p:cNvPicPr>
            <a:picLocks xmlns:a="http://schemas.openxmlformats.org/drawingml/2006/main" noChangeAspect="1"/>
          </p:cNvPicPr>
          <p:nvPr>
            <ns1:videoFile xmlns:ns1="http://schemas.openxmlformats.org/drawingml/2006/main" xmlns:ns2="http://schemas.openxmlformats.org/officeDocument/2006/relationships" ns2:link="rIdTeaserVideo"/>
            <p:extLst>
              <p:ext uri="{DAA4B4D4-6D71-4841-9C94-3DE7FCFB9230}">
                <ns3:media xmlns:ns3="http://schemas.microsoft.com/office/powerpoint/2010/main" xmlns:ns4="http://schemas.openxmlformats.org/officeDocument/2006/relationships" ns4:embed="rIdTeaserMedia"/>
              </p:ext>
            </p:extLst>
          </p:nvPr>
        </p:nvPicPr>
        <p:blipFill>
          <a:blip xmlns:r="http://schemas.openxmlformats.org/officeDocument/2006/relationships" xmlns:a="http://schemas.openxmlformats.org/drawingml/2006/main" r:embed="Rc2d788e363f5410c"/>
          <a:stretch xmlns:a="http://schemas.openxmlformats.org/drawingml/2006/main"/>
        </p:blipFill>
        <p:spPr>
          <a:xfrm xmlns:a="http://schemas.openxmlformats.org/drawingml/2006/main">
            <a:off x="495300" y="1954565"/>
            <a:ext cx="9334500" cy="5358694"/>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E957D386-7E53-48AC-B31D-CAA2CD4D02D3}"/>
              </a:ext>
            </a:extLst>
          </p:cNvPr>
          <p:cNvSpPr>
            <a:spLocks xmlns:a="http://schemas.openxmlformats.org/drawingml/2006/main" noGrp="1"/>
          </p:cNvSpPr>
          <p:nvPr/>
        </p:nvSpPr>
        <p:spPr>
          <a:xfrm xmlns:a="http://schemas.openxmlformats.org/drawingml/2006/main">
            <a:off x="495300" y="1314450"/>
            <a:ext cx="9334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250" b="1">
                <a:solidFill>
                  <a:srgbClr val="A0D6CB"/>
                </a:solidFill>
                <a:latin typeface="Manrope"/>
                <a:ea typeface="Manrope"/>
                <a:cs typeface="Manrope"/>
              </a:defRPr>
            </a:pPr>
            <a:r>
              <a:rPr sz="2250" b="1">
                <a:solidFill>
                  <a:srgbClr val="A0D6CB"/>
                </a:solidFill>
                <a:latin typeface="Manrope"/>
                <a:ea typeface="Manrope"/>
                <a:cs typeface="Manrope"/>
              </a:rPr>
              <a:t>iPhone Duo / AI concept advertisement</a:t>
            </a:r>
          </a:p>
        </p:txBody>
      </p:sp>
      <p:sp>
        <p:nvSpPr>
          <p:cNvPr id="4" name="">
            <a:extLst xmlns:a="http://schemas.openxmlformats.org/drawingml/2006/main">
              <a:ext uri="{FF2B5EF4-FFF2-40B4-BE49-F238E27FC236}">
                <a16:creationId xmlns:a16="http://schemas.microsoft.com/office/drawing/2014/main" id="{426D2FB8-6008-4B4D-B013-B34C1882384F}"/>
              </a:ext>
            </a:extLst>
          </p:cNvPr>
          <p:cNvSpPr>
            <a:spLocks xmlns:a="http://schemas.openxmlformats.org/drawingml/2006/main" noGrp="1"/>
          </p:cNvSpPr>
          <p:nvPr/>
        </p:nvSpPr>
        <p:spPr>
          <a:xfrm xmlns:a="http://schemas.openxmlformats.org/drawingml/2006/main">
            <a:off x="10382250" y="1457325"/>
            <a:ext cx="4381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3600" b="1">
                <a:solidFill>
                  <a:srgbClr val="FFFDF8"/>
                </a:solidFill>
                <a:latin typeface="Manrope"/>
                <a:ea typeface="Manrope"/>
                <a:cs typeface="Manrope"/>
              </a:defRPr>
            </a:pPr>
            <a:r>
              <a:rPr sz="3600" b="1">
                <a:solidFill>
                  <a:srgbClr val="FFFDF8"/>
                </a:solidFill>
                <a:latin typeface="Manrope"/>
                <a:ea typeface="Manrope"/>
                <a:cs typeface="Manrope"/>
              </a:rPr>
              <a:t>Two clips. One</a:t>
            </a:r>
          </a:p>
        </p:txBody>
      </p:sp>
      <p:sp>
        <p:nvSpPr>
          <p:cNvPr id="5" name="">
            <a:extLst xmlns:a="http://schemas.openxmlformats.org/drawingml/2006/main">
              <a:ext uri="{FF2B5EF4-FFF2-40B4-BE49-F238E27FC236}">
                <a16:creationId xmlns:a16="http://schemas.microsoft.com/office/drawing/2014/main" id="{09EC9AF5-A85A-45D4-91BD-C69C368970F1}"/>
              </a:ext>
            </a:extLst>
          </p:cNvPr>
          <p:cNvSpPr>
            <a:spLocks xmlns:a="http://schemas.openxmlformats.org/drawingml/2006/main" noGrp="1"/>
          </p:cNvSpPr>
          <p:nvPr/>
        </p:nvSpPr>
        <p:spPr>
          <a:xfrm xmlns:a="http://schemas.openxmlformats.org/drawingml/2006/main">
            <a:off x="10382250" y="2085975"/>
            <a:ext cx="4381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3600" b="1">
                <a:solidFill>
                  <a:srgbClr val="FFFDF8"/>
                </a:solidFill>
                <a:latin typeface="Manrope"/>
                <a:ea typeface="Manrope"/>
                <a:cs typeface="Manrope"/>
              </a:defRPr>
            </a:pPr>
            <a:r>
              <a:rPr sz="3600" b="1">
                <a:solidFill>
                  <a:srgbClr val="FFFDF8"/>
                </a:solidFill>
                <a:latin typeface="Manrope"/>
                <a:ea typeface="Manrope"/>
                <a:cs typeface="Manrope"/>
              </a:rPr>
              <a:t>30-second ad.</a:t>
            </a:r>
          </a:p>
        </p:txBody>
      </p:sp>
      <p:sp>
        <p:nvSpPr>
          <p:cNvPr id="6" name="">
            <a:extLst xmlns:a="http://schemas.openxmlformats.org/drawingml/2006/main">
              <a:ext uri="{FF2B5EF4-FFF2-40B4-BE49-F238E27FC236}">
                <a16:creationId xmlns:a16="http://schemas.microsoft.com/office/drawing/2014/main" id="{FA6FF469-F4A0-4E62-8D9B-EF16C367E0B7}"/>
              </a:ext>
            </a:extLst>
          </p:cNvPr>
          <p:cNvSpPr>
            <a:spLocks xmlns:a="http://schemas.openxmlformats.org/drawingml/2006/main" noGrp="1"/>
          </p:cNvSpPr>
          <p:nvPr/>
        </p:nvSpPr>
        <p:spPr>
          <a:xfrm xmlns:a="http://schemas.openxmlformats.org/drawingml/2006/main">
            <a:off x="10382250" y="2886075"/>
            <a:ext cx="4381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650" b="0">
                <a:solidFill>
                  <a:srgbClr val="BDC9D6"/>
                </a:solidFill>
                <a:latin typeface="PingFang HK"/>
                <a:ea typeface="PingFang HK"/>
                <a:cs typeface="PingFang HK"/>
              </a:defRPr>
            </a:pPr>
            <a:r>
              <a:rPr sz="1650" b="0">
                <a:solidFill>
                  <a:srgbClr val="BDC9D6"/>
                </a:solidFill>
                <a:latin typeface="PingFang HK"/>
                <a:ea typeface="PingFang HK"/>
                <a:cs typeface="PingFang HK"/>
              </a:rPr>
              <a:t>兩段影片，合成一支 30 秒廣告</a:t>
            </a:r>
          </a:p>
        </p:txBody>
      </p:sp>
      <p:sp>
        <p:nvSpPr>
          <p:cNvPr id="7" name="">
            <a:extLst xmlns:a="http://schemas.openxmlformats.org/drawingml/2006/main">
              <a:ext uri="{FF2B5EF4-FFF2-40B4-BE49-F238E27FC236}">
                <a16:creationId xmlns:a16="http://schemas.microsoft.com/office/drawing/2014/main" id="{F9B031E1-EBE1-414B-8FDB-21BDB8B964A2}"/>
              </a:ext>
            </a:extLst>
          </p:cNvPr>
          <p:cNvSpPr>
            <a:spLocks xmlns:a="http://schemas.openxmlformats.org/drawingml/2006/main" noGrp="1"/>
          </p:cNvSpPr>
          <p:nvPr/>
        </p:nvSpPr>
        <p:spPr>
          <a:xfrm xmlns:a="http://schemas.openxmlformats.org/drawingml/2006/main">
            <a:off x="10382250" y="3667125"/>
            <a:ext cx="4381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250" b="1">
                <a:solidFill>
                  <a:srgbClr val="A0D6CB"/>
                </a:solidFill>
                <a:latin typeface="Manrope"/>
                <a:ea typeface="Manrope"/>
                <a:cs typeface="Manrope"/>
              </a:defRPr>
            </a:pPr>
            <a:r>
              <a:rPr sz="2250" b="1">
                <a:solidFill>
                  <a:srgbClr val="A0D6CB"/>
                </a:solidFill>
                <a:latin typeface="Manrope"/>
                <a:ea typeface="Manrope"/>
                <a:cs typeface="Manrope"/>
              </a:rPr>
              <a:t>Made with HolyCrab</a:t>
            </a:r>
          </a:p>
        </p:txBody>
      </p:sp>
      <p:sp>
        <p:nvSpPr>
          <p:cNvPr id="8" name="">
            <a:extLst xmlns:a="http://schemas.openxmlformats.org/drawingml/2006/main">
              <a:ext uri="{FF2B5EF4-FFF2-40B4-BE49-F238E27FC236}">
                <a16:creationId xmlns:a16="http://schemas.microsoft.com/office/drawing/2014/main" id="{95D99798-AEA3-42F3-8AD8-9CA094FFFB98}"/>
              </a:ext>
            </a:extLst>
          </p:cNvPr>
          <p:cNvSpPr>
            <a:spLocks xmlns:a="http://schemas.openxmlformats.org/drawingml/2006/main" noGrp="1"/>
          </p:cNvSpPr>
          <p:nvPr/>
        </p:nvSpPr>
        <p:spPr>
          <a:xfrm xmlns:a="http://schemas.openxmlformats.org/drawingml/2006/main">
            <a:off x="10382250" y="4143375"/>
            <a:ext cx="43815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875" b="0">
                <a:solidFill>
                  <a:srgbClr val="FFFDF8"/>
                </a:solidFill>
                <a:latin typeface="Manrope"/>
                <a:ea typeface="Manrope"/>
                <a:cs typeface="Manrope"/>
              </a:defRPr>
            </a:pPr>
            <a:r>
              <a:rPr sz="1875" b="0">
                <a:solidFill>
                  <a:srgbClr val="FFFDF8"/>
                </a:solidFill>
                <a:latin typeface="Manrope"/>
                <a:ea typeface="Manrope"/>
                <a:cs typeface="Manrope"/>
              </a:rPr>
              <a:t>Seedance 2.0 Fast · 2 tasks</a:t>
            </a:r>
          </a:p>
        </p:txBody>
      </p:sp>
      <p:sp>
        <p:nvSpPr>
          <p:cNvPr id="9" name="">
            <a:extLst xmlns:a="http://schemas.openxmlformats.org/drawingml/2006/main">
              <a:ext uri="{FF2B5EF4-FFF2-40B4-BE49-F238E27FC236}">
                <a16:creationId xmlns:a16="http://schemas.microsoft.com/office/drawing/2014/main" id="{F0C351FB-8798-4811-9E08-1E02A9D867DD}"/>
              </a:ext>
            </a:extLst>
          </p:cNvPr>
          <p:cNvSpPr>
            <a:spLocks xmlns:a="http://schemas.openxmlformats.org/drawingml/2006/main" noGrp="1"/>
          </p:cNvSpPr>
          <p:nvPr/>
        </p:nvSpPr>
        <p:spPr>
          <a:xfrm xmlns:a="http://schemas.openxmlformats.org/drawingml/2006/main">
            <a:off x="10382250" y="4600575"/>
            <a:ext cx="43815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0">
                <a:solidFill>
                  <a:srgbClr val="BDC9D6"/>
                </a:solidFill>
                <a:latin typeface="PingFang HK"/>
                <a:ea typeface="PingFang HK"/>
                <a:cs typeface="PingFang HK"/>
              </a:defRPr>
            </a:pPr>
            <a:r>
              <a:rPr sz="1500" b="0">
                <a:solidFill>
                  <a:srgbClr val="BDC9D6"/>
                </a:solidFill>
                <a:latin typeface="PingFang HK"/>
                <a:ea typeface="PingFang HK"/>
                <a:cs typeface="PingFang HK"/>
              </a:rPr>
              <a:t>同一人物、產品與銜接末幀</a:t>
            </a:r>
          </a:p>
        </p:txBody>
      </p:sp>
      <p:pic>
        <p:nvPicPr>
          <p:cNvPr id="25" name="">
            <ns0:hlinkClick xmlns:ns0="http://schemas.openxmlformats.org/drawingml/2006/main" xmlns:ns1="http://schemas.openxmlformats.org/officeDocument/2006/relationships" ns1:id="rIdQRWeb1"/>
          </p:cNvPr>
          <p:cNvPicPr>
            <a:picLocks xmlns:a="http://schemas.openxmlformats.org/drawingml/2006/main" noChangeAspect="1"/>
          </p:cNvPicPr>
          <p:nvPr/>
        </p:nvPicPr>
        <p:blipFill>
          <a:blip xmlns:r="http://schemas.openxmlformats.org/officeDocument/2006/relationships" xmlns:a="http://schemas.openxmlformats.org/drawingml/2006/main" r:embed="R97e2c9cdcad84076"/>
          <a:stretch xmlns:a="http://schemas.openxmlformats.org/drawingml/2006/main"/>
        </p:blipFill>
        <p:spPr>
          <a:xfrm xmlns:a="http://schemas.openxmlformats.org/drawingml/2006/main">
            <a:off x="10382250" y="5286375"/>
            <a:ext cx="1524000" cy="1524000"/>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115BA90F-32F4-4200-A530-C1F0A6C3C171}"/>
              </a:ext>
            </a:extLst>
          </p:cNvPr>
          <p:cNvSpPr>
            <a:spLocks xmlns:a="http://schemas.openxmlformats.org/drawingml/2006/main" noGrp="1"/>
          </p:cNvSpPr>
          <p:nvPr/>
        </p:nvSpPr>
        <p:spPr>
          <a:xfrm xmlns:a="http://schemas.openxmlformats.org/drawingml/2006/main">
            <a:off x="12134850" y="5486400"/>
            <a:ext cx="2619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800" b="1">
                <a:solidFill>
                  <a:srgbClr val="FFFDF8"/>
                </a:solidFill>
                <a:latin typeface="Manrope"/>
                <a:ea typeface="Manrope"/>
                <a:cs typeface="Manrope"/>
              </a:defRPr>
            </a:pPr>
            <a:r>
              <a:rPr sz="1800" b="1">
                <a:solidFill>
                  <a:srgbClr val="FFFDF8"/>
                </a:solidFill>
                <a:latin typeface="Manrope"/>
                <a:ea typeface="Manrope"/>
                <a:cs typeface="Manrope"/>
              </a:rPr>
              <a:t>See the workflow</a:t>
            </a:r>
          </a:p>
        </p:txBody>
      </p:sp>
      <p:sp>
        <p:nvSpPr>
          <p:cNvPr id="12" name="">
            <a:extLst xmlns:a="http://schemas.openxmlformats.org/drawingml/2006/main">
              <a:ext uri="{FF2B5EF4-FFF2-40B4-BE49-F238E27FC236}">
                <a16:creationId xmlns:a16="http://schemas.microsoft.com/office/drawing/2014/main" id="{029B0709-E73D-4D13-915A-7985D9DA109E}"/>
              </a:ext>
            </a:extLst>
          </p:cNvPr>
          <p:cNvSpPr>
            <a:spLocks xmlns:a="http://schemas.openxmlformats.org/drawingml/2006/main" noGrp="1"/>
          </p:cNvSpPr>
          <p:nvPr/>
        </p:nvSpPr>
        <p:spPr>
          <a:xfrm xmlns:a="http://schemas.openxmlformats.org/drawingml/2006/main">
            <a:off x="12134850" y="5934075"/>
            <a:ext cx="26193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0">
                <a:solidFill>
                  <a:srgbClr val="BDC9D6"/>
                </a:solidFill>
                <a:latin typeface="PingFang HK"/>
                <a:ea typeface="PingFang HK"/>
                <a:cs typeface="PingFang HK"/>
              </a:defRPr>
            </a:pPr>
            <a:r>
              <a:rPr sz="1500" b="0">
                <a:solidFill>
                  <a:srgbClr val="BDC9D6"/>
                </a:solidFill>
                <a:latin typeface="PingFang HK"/>
                <a:ea typeface="PingFang HK"/>
                <a:cs typeface="PingFang HK"/>
              </a:rPr>
              <a:t>下午一起實作</a:t>
            </a:r>
          </a:p>
        </p:txBody>
      </p:sp>
      <p:sp>
        <p:nvSpPr>
          <p:cNvPr id="13" name="">
            <a:extLst xmlns:a="http://schemas.openxmlformats.org/drawingml/2006/main">
              <a:ext uri="{FF2B5EF4-FFF2-40B4-BE49-F238E27FC236}">
                <a16:creationId xmlns:a16="http://schemas.microsoft.com/office/drawing/2014/main" id="{A087DE56-05CF-404A-B9ED-89A5ED34B8DE}"/>
              </a:ext>
            </a:extLst>
          </p:cNvPr>
          <p:cNvSpPr>
            <a:spLocks xmlns:a="http://schemas.openxmlformats.org/drawingml/2006/main" noGrp="1"/>
          </p:cNvSpPr>
          <p:nvPr/>
        </p:nvSpPr>
        <p:spPr>
          <a:xfrm xmlns:a="http://schemas.openxmlformats.org/drawingml/2006/main">
            <a:off x="10382250" y="7334250"/>
            <a:ext cx="43815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725" b="1">
                <a:solidFill>
                  <a:srgbClr val="FF8D6F"/>
                </a:solidFill>
                <a:latin typeface="Manrope"/>
                <a:ea typeface="Manrope"/>
                <a:cs typeface="Manrope"/>
              </a:defRPr>
            </a:pPr>
            <a:r>
              <a:rPr sz="1725" b="1">
                <a:solidFill>
                  <a:srgbClr val="FF8D6F"/>
                </a:solidFill>
                <a:latin typeface="Manrope"/>
                <a:ea typeface="Manrope"/>
                <a:cs typeface="Manrope"/>
              </a:rPr>
              <a:t>Review the product and the join.</a:t>
            </a:r>
          </a:p>
        </p:txBody>
      </p:sp>
      <p:sp>
        <p:nvSpPr>
          <p:cNvPr id="14" name="">
            <a:extLst xmlns:a="http://schemas.openxmlformats.org/drawingml/2006/main">
              <a:ext uri="{FF2B5EF4-FFF2-40B4-BE49-F238E27FC236}">
                <a16:creationId xmlns:a16="http://schemas.microsoft.com/office/drawing/2014/main" id="{2C220412-542C-4B44-B6B2-6998F2636B0A}"/>
              </a:ext>
            </a:extLst>
          </p:cNvPr>
          <p:cNvSpPr>
            <a:spLocks xmlns:a="http://schemas.openxmlformats.org/drawingml/2006/main" noGrp="1"/>
          </p:cNvSpPr>
          <p:nvPr/>
        </p:nvSpPr>
        <p:spPr>
          <a:xfrm xmlns:a="http://schemas.openxmlformats.org/drawingml/2006/main">
            <a:off x="495300" y="8029575"/>
            <a:ext cx="13001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BDC9D6"/>
                </a:solidFill>
                <a:latin typeface="Manrope"/>
                <a:ea typeface="Manrope"/>
                <a:cs typeface="Manrope"/>
              </a:defRPr>
            </a:pPr>
            <a:r>
              <a:rPr sz="1200" b="0">
                <a:solidFill>
                  <a:srgbClr val="BDC9D6"/>
                </a:solidFill>
                <a:latin typeface="Manrope"/>
                <a:ea typeface="Manrope"/>
                <a:cs typeface="Manrope"/>
              </a:rPr>
              <a:t>AI concept demo · Not an official Apple advertisement / AI 概念示範，非 Apple 官方廣告</a:t>
            </a:r>
          </a:p>
        </p:txBody>
      </p:sp>
      <p:sp>
        <p:nvSpPr>
          <p:cNvPr id="15" name="">
            <a:extLst xmlns:a="http://schemas.openxmlformats.org/drawingml/2006/main">
              <a:ext uri="{FF2B5EF4-FFF2-40B4-BE49-F238E27FC236}">
                <a16:creationId xmlns:a16="http://schemas.microsoft.com/office/drawing/2014/main" id="{E01AB007-E43C-4131-A524-5FCC96D158E9}"/>
              </a:ext>
            </a:extLst>
          </p:cNvPr>
          <p:cNvSpPr>
            <a:spLocks xmlns:a="http://schemas.openxmlformats.org/drawingml/2006/main" noGrp="1"/>
          </p:cNvSpPr>
          <p:nvPr/>
        </p:nvSpPr>
        <p:spPr>
          <a:xfrm xmlns:a="http://schemas.openxmlformats.org/drawingml/2006/main">
            <a:off x="13668375" y="8010525"/>
            <a:ext cx="114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BDC9D6"/>
                </a:solidFill>
                <a:latin typeface="Manrope"/>
                <a:ea typeface="Manrope"/>
                <a:cs typeface="Manrope"/>
              </a:defRPr>
            </a:pPr>
            <a:r>
              <a:rPr sz="1350" b="1">
                <a:solidFill>
                  <a:srgbClr val="BDC9D6"/>
                </a:solidFill>
                <a:latin typeface="Manrope"/>
                <a:ea typeface="Manrope"/>
                <a:cs typeface="Manrope"/>
              </a:rPr>
              <a:t>18 / 27</a:t>
            </a:r>
          </a:p>
        </p:txBody>
      </p:sp>
    </p:spTree>
    <p:extLst>
      <p:ext uri="{BB962C8B-B14F-4D97-AF65-F5344CB8AC3E}">
        <p14:creationId xmlns:p14="http://schemas.microsoft.com/office/powerpoint/2010/main" val="831995375"/>
      </p:ext>
    </p:extLst>
  </p:cSld>
  <p:timing>
    <p:tnLst>
      <p:par>
        <p:cTn id="1" dur="indefinite" restart="never" nodeType="tmRoot">
          <p:childTnLst>
            <p:video fullScrn="1">
              <p:cMediaNode vol="100000">
                <p:cTn id="2" fill="hold" display="0">
                  <p:stCondLst>
                    <p:cond delay="indefinite"/>
                  </p:stCondLst>
                </p:cTn>
                <p:tgtEl>
                  <p:spTgt spid="17"/>
                </p:tgtEl>
              </p:cMediaNode>
            </p:video>
          </p:childTnLst>
        </p:cTn>
      </p:par>
    </p:tnLst>
  </p:timing>
</p:sld>
</file>

<file path=ppt/slides/slide19.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44" name="">
            <a:extLst xmlns:a="http://schemas.openxmlformats.org/drawingml/2006/main">
              <a:ext uri="{FF2B5EF4-FFF2-40B4-BE49-F238E27FC236}">
                <a16:creationId xmlns:a16="http://schemas.microsoft.com/office/drawing/2014/main" id="{17A9B312-E6F9-4189-BB83-DBCD1FCA7988}"/>
              </a:ext>
            </a:extLst>
          </p:cNvPr>
          <p:cNvSpPr>
            <a:spLocks xmlns:a="http://schemas.openxmlformats.org/drawingml/2006/main" noGrp="1"/>
          </p:cNvSpPr>
          <p:nvPr/>
        </p:nvSpPr>
        <p:spPr>
          <a:xfrm xmlns:a="http://schemas.openxmlformats.org/drawingml/2006/main">
            <a:off x="495300" y="381000"/>
            <a:ext cx="1381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E64F2A"/>
                </a:solidFill>
                <a:latin typeface="Manrope"/>
                <a:ea typeface="Manrope"/>
                <a:cs typeface="Manrope"/>
              </a:defRPr>
            </a:pPr>
            <a:r>
              <a:rPr sz="1500" b="1">
                <a:solidFill>
                  <a:srgbClr val="E64F2A"/>
                </a:solidFill>
                <a:latin typeface="Manrope"/>
                <a:ea typeface="Manrope"/>
                <a:cs typeface="Manrope"/>
              </a:rPr>
              <a:t>04 / HOLYCRAB / THE WORKFLOW</a:t>
            </a:r>
          </a:p>
        </p:txBody>
      </p:sp>
      <p:sp>
        <p:nvSpPr>
          <p:cNvPr id="2" name="">
            <a:extLst xmlns:a="http://schemas.openxmlformats.org/drawingml/2006/main">
              <a:ext uri="{FF2B5EF4-FFF2-40B4-BE49-F238E27FC236}">
                <a16:creationId xmlns:a16="http://schemas.microsoft.com/office/drawing/2014/main" id="{37FDBBCC-0E86-4573-B272-33A0BA11BAA6}"/>
              </a:ext>
            </a:extLst>
          </p:cNvPr>
          <p:cNvSpPr>
            <a:spLocks xmlns:a="http://schemas.openxmlformats.org/drawingml/2006/main" noGrp="1"/>
          </p:cNvSpPr>
          <p:nvPr/>
        </p:nvSpPr>
        <p:spPr>
          <a:xfrm xmlns:a="http://schemas.openxmlformats.org/drawingml/2006/main">
            <a:off x="495300" y="914400"/>
            <a:ext cx="14249400" cy="19050"/>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FA96331D-4078-49D5-9E51-75AE50EFA074}"/>
              </a:ext>
            </a:extLst>
          </p:cNvPr>
          <p:cNvSpPr>
            <a:spLocks xmlns:a="http://schemas.openxmlformats.org/drawingml/2006/main" noGrp="1"/>
          </p:cNvSpPr>
          <p:nvPr/>
        </p:nvSpPr>
        <p:spPr>
          <a:xfrm xmlns:a="http://schemas.openxmlformats.org/drawingml/2006/main">
            <a:off x="9201150" y="1428750"/>
            <a:ext cx="28575" cy="6038850"/>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FE1E9CE2-B41F-4F63-AD3C-4B56BB33E526}"/>
              </a:ext>
            </a:extLst>
          </p:cNvPr>
          <p:cNvSpPr>
            <a:spLocks xmlns:a="http://schemas.openxmlformats.org/drawingml/2006/main" noGrp="1"/>
          </p:cNvSpPr>
          <p:nvPr/>
        </p:nvSpPr>
        <p:spPr>
          <a:xfrm xmlns:a="http://schemas.openxmlformats.org/drawingml/2006/main">
            <a:off x="9601200" y="186690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10233D"/>
                </a:solidFill>
                <a:latin typeface="Manrope"/>
                <a:ea typeface="Manrope"/>
                <a:cs typeface="Manrope"/>
              </a:defRPr>
            </a:pPr>
            <a:r>
              <a:rPr sz="4200" b="1">
                <a:solidFill>
                  <a:srgbClr val="10233D"/>
                </a:solidFill>
                <a:latin typeface="Manrope"/>
                <a:ea typeface="Manrope"/>
                <a:cs typeface="Manrope"/>
              </a:rPr>
              <a:t>Agents move</a:t>
            </a:r>
          </a:p>
        </p:txBody>
      </p:sp>
      <p:sp>
        <p:nvSpPr>
          <p:cNvPr id="5" name="">
            <a:extLst xmlns:a="http://schemas.openxmlformats.org/drawingml/2006/main">
              <a:ext uri="{FF2B5EF4-FFF2-40B4-BE49-F238E27FC236}">
                <a16:creationId xmlns:a16="http://schemas.microsoft.com/office/drawing/2014/main" id="{D6833E8E-6880-4AB7-9FDF-08B18A33F5F2}"/>
              </a:ext>
            </a:extLst>
          </p:cNvPr>
          <p:cNvSpPr>
            <a:spLocks xmlns:a="http://schemas.openxmlformats.org/drawingml/2006/main" noGrp="1"/>
          </p:cNvSpPr>
          <p:nvPr/>
        </p:nvSpPr>
        <p:spPr>
          <a:xfrm xmlns:a="http://schemas.openxmlformats.org/drawingml/2006/main">
            <a:off x="9601200" y="253365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10233D"/>
                </a:solidFill>
                <a:latin typeface="Manrope"/>
                <a:ea typeface="Manrope"/>
                <a:cs typeface="Manrope"/>
              </a:defRPr>
            </a:pPr>
            <a:r>
              <a:rPr sz="4200" b="1">
                <a:solidFill>
                  <a:srgbClr val="10233D"/>
                </a:solidFill>
                <a:latin typeface="Manrope"/>
                <a:ea typeface="Manrope"/>
                <a:cs typeface="Manrope"/>
              </a:rPr>
              <a:t>the work forward.</a:t>
            </a:r>
          </a:p>
        </p:txBody>
      </p:sp>
      <p:sp>
        <p:nvSpPr>
          <p:cNvPr id="6" name="">
            <a:extLst xmlns:a="http://schemas.openxmlformats.org/drawingml/2006/main">
              <a:ext uri="{FF2B5EF4-FFF2-40B4-BE49-F238E27FC236}">
                <a16:creationId xmlns:a16="http://schemas.microsoft.com/office/drawing/2014/main" id="{1C8D3EC9-CDF0-4322-A720-BB43B8AFA7DD}"/>
              </a:ext>
            </a:extLst>
          </p:cNvPr>
          <p:cNvSpPr>
            <a:spLocks xmlns:a="http://schemas.openxmlformats.org/drawingml/2006/main" noGrp="1"/>
          </p:cNvSpPr>
          <p:nvPr/>
        </p:nvSpPr>
        <p:spPr>
          <a:xfrm xmlns:a="http://schemas.openxmlformats.org/drawingml/2006/main">
            <a:off x="9601200" y="320040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10233D"/>
                </a:solidFill>
                <a:latin typeface="Manrope"/>
                <a:ea typeface="Manrope"/>
                <a:cs typeface="Manrope"/>
              </a:defRPr>
            </a:pPr>
            <a:r>
              <a:rPr sz="4200" b="1">
                <a:solidFill>
                  <a:srgbClr val="10233D"/>
                </a:solidFill>
                <a:latin typeface="Manrope"/>
                <a:ea typeface="Manrope"/>
                <a:cs typeface="Manrope"/>
              </a:rPr>
              <a:t>People judge it.</a:t>
            </a:r>
          </a:p>
        </p:txBody>
      </p:sp>
      <p:sp>
        <p:nvSpPr>
          <p:cNvPr id="7" name="">
            <a:extLst xmlns:a="http://schemas.openxmlformats.org/drawingml/2006/main">
              <a:ext uri="{FF2B5EF4-FFF2-40B4-BE49-F238E27FC236}">
                <a16:creationId xmlns:a16="http://schemas.microsoft.com/office/drawing/2014/main" id="{7F4CE710-DD5C-47EE-BF38-66BE34CB0A83}"/>
              </a:ext>
            </a:extLst>
          </p:cNvPr>
          <p:cNvSpPr>
            <a:spLocks xmlns:a="http://schemas.openxmlformats.org/drawingml/2006/main" noGrp="1"/>
          </p:cNvSpPr>
          <p:nvPr/>
        </p:nvSpPr>
        <p:spPr>
          <a:xfrm xmlns:a="http://schemas.openxmlformats.org/drawingml/2006/main">
            <a:off x="9601200" y="3943350"/>
            <a:ext cx="5143500" cy="3509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800" b="0">
                <a:solidFill>
                  <a:srgbClr val="526174"/>
                </a:solidFill>
                <a:latin typeface="PingFang HK"/>
                <a:ea typeface="PingFang HK"/>
                <a:cs typeface="PingFang HK"/>
              </a:defRPr>
            </a:pPr>
            <a:r>
              <a:rPr sz="1800" b="0">
                <a:solidFill>
                  <a:srgbClr val="526174"/>
                </a:solidFill>
                <a:latin typeface="PingFang HK"/>
                <a:ea typeface="PingFang HK"/>
                <a:cs typeface="PingFang HK"/>
              </a:rPr>
              <a:t>讓 Agent 推進流程，讓人判斷成片</a:t>
            </a:r>
          </a:p>
        </p:txBody>
      </p:sp>
      <p:sp>
        <p:nvSpPr>
          <p:cNvPr id="8" name="">
            <a:extLst xmlns:a="http://schemas.openxmlformats.org/drawingml/2006/main">
              <a:ext uri="{FF2B5EF4-FFF2-40B4-BE49-F238E27FC236}">
                <a16:creationId xmlns:a16="http://schemas.microsoft.com/office/drawing/2014/main" id="{C78F5339-FEDC-4716-B053-D49D2370CB16}"/>
              </a:ext>
            </a:extLst>
          </p:cNvPr>
          <p:cNvSpPr>
            <a:spLocks xmlns:a="http://schemas.openxmlformats.org/drawingml/2006/main" noGrp="1"/>
          </p:cNvSpPr>
          <p:nvPr/>
        </p:nvSpPr>
        <p:spPr>
          <a:xfrm xmlns:a="http://schemas.openxmlformats.org/drawingml/2006/main">
            <a:off x="9601200" y="5067300"/>
            <a:ext cx="50958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10233D"/>
                </a:solidFill>
                <a:latin typeface="Manrope"/>
                <a:ea typeface="Manrope"/>
                <a:cs typeface="Manrope"/>
              </a:defRPr>
            </a:pPr>
            <a:r>
              <a:rPr sz="2025" b="0">
                <a:solidFill>
                  <a:srgbClr val="10233D"/>
                </a:solidFill>
                <a:latin typeface="Manrope"/>
                <a:ea typeface="Manrope"/>
                <a:cs typeface="Manrope"/>
              </a:rPr>
              <a:t>Review each shot against the brief</a:t>
            </a:r>
          </a:p>
        </p:txBody>
      </p:sp>
      <p:sp>
        <p:nvSpPr>
          <p:cNvPr id="9" name="">
            <a:extLst xmlns:a="http://schemas.openxmlformats.org/drawingml/2006/main">
              <a:ext uri="{FF2B5EF4-FFF2-40B4-BE49-F238E27FC236}">
                <a16:creationId xmlns:a16="http://schemas.microsoft.com/office/drawing/2014/main" id="{2592980B-4236-4FFD-9B8B-8A3EFEA36953}"/>
              </a:ext>
            </a:extLst>
          </p:cNvPr>
          <p:cNvSpPr>
            <a:spLocks xmlns:a="http://schemas.openxmlformats.org/drawingml/2006/main" noGrp="1"/>
          </p:cNvSpPr>
          <p:nvPr/>
        </p:nvSpPr>
        <p:spPr>
          <a:xfrm xmlns:a="http://schemas.openxmlformats.org/drawingml/2006/main">
            <a:off x="9601200" y="5436394"/>
            <a:ext cx="5095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526174"/>
                </a:solidFill>
                <a:latin typeface="PingFang HK"/>
                <a:ea typeface="PingFang HK"/>
                <a:cs typeface="PingFang HK"/>
              </a:defRPr>
            </a:pPr>
            <a:r>
              <a:rPr sz="1350" b="0">
                <a:solidFill>
                  <a:srgbClr val="526174"/>
                </a:solidFill>
                <a:latin typeface="PingFang HK"/>
                <a:ea typeface="PingFang HK"/>
                <a:cs typeface="PingFang HK"/>
              </a:rPr>
              <a:t>逐鏡頭對照要求核驗</a:t>
            </a:r>
          </a:p>
        </p:txBody>
      </p:sp>
      <p:sp>
        <p:nvSpPr>
          <p:cNvPr id="10" name="">
            <a:extLst xmlns:a="http://schemas.openxmlformats.org/drawingml/2006/main">
              <a:ext uri="{FF2B5EF4-FFF2-40B4-BE49-F238E27FC236}">
                <a16:creationId xmlns:a16="http://schemas.microsoft.com/office/drawing/2014/main" id="{B8E660C2-4594-4651-BF3E-3D679DF20F2C}"/>
              </a:ext>
            </a:extLst>
          </p:cNvPr>
          <p:cNvSpPr>
            <a:spLocks xmlns:a="http://schemas.openxmlformats.org/drawingml/2006/main" noGrp="1"/>
          </p:cNvSpPr>
          <p:nvPr/>
        </p:nvSpPr>
        <p:spPr>
          <a:xfrm xmlns:a="http://schemas.openxmlformats.org/drawingml/2006/main">
            <a:off x="9601200" y="5845969"/>
            <a:ext cx="50958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10233D"/>
                </a:solidFill>
                <a:latin typeface="Manrope"/>
                <a:ea typeface="Manrope"/>
                <a:cs typeface="Manrope"/>
              </a:defRPr>
            </a:pPr>
            <a:r>
              <a:rPr sz="2025" b="0">
                <a:solidFill>
                  <a:srgbClr val="10233D"/>
                </a:solidFill>
                <a:latin typeface="Manrope"/>
                <a:ea typeface="Manrope"/>
                <a:cs typeface="Manrope"/>
              </a:rPr>
              <a:t>Return problems to the right step</a:t>
            </a:r>
          </a:p>
        </p:txBody>
      </p:sp>
      <p:sp>
        <p:nvSpPr>
          <p:cNvPr id="11" name="">
            <a:extLst xmlns:a="http://schemas.openxmlformats.org/drawingml/2006/main">
              <a:ext uri="{FF2B5EF4-FFF2-40B4-BE49-F238E27FC236}">
                <a16:creationId xmlns:a16="http://schemas.microsoft.com/office/drawing/2014/main" id="{12E34450-4D1A-4958-8BE3-3D6324EAF458}"/>
              </a:ext>
            </a:extLst>
          </p:cNvPr>
          <p:cNvSpPr>
            <a:spLocks xmlns:a="http://schemas.openxmlformats.org/drawingml/2006/main" noGrp="1"/>
          </p:cNvSpPr>
          <p:nvPr/>
        </p:nvSpPr>
        <p:spPr>
          <a:xfrm xmlns:a="http://schemas.openxmlformats.org/drawingml/2006/main">
            <a:off x="9601200" y="6215063"/>
            <a:ext cx="5095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526174"/>
                </a:solidFill>
                <a:latin typeface="PingFang HK"/>
                <a:ea typeface="PingFang HK"/>
                <a:cs typeface="PingFang HK"/>
              </a:defRPr>
            </a:pPr>
            <a:r>
              <a:rPr sz="1350" b="0">
                <a:solidFill>
                  <a:srgbClr val="526174"/>
                </a:solidFill>
                <a:latin typeface="PingFang HK"/>
                <a:ea typeface="PingFang HK"/>
                <a:cs typeface="PingFang HK"/>
              </a:rPr>
              <a:t>發現問題，回到對應環節修改</a:t>
            </a:r>
          </a:p>
        </p:txBody>
      </p:sp>
      <p:sp>
        <p:nvSpPr>
          <p:cNvPr id="12" name="">
            <a:extLst xmlns:a="http://schemas.openxmlformats.org/drawingml/2006/main">
              <a:ext uri="{FF2B5EF4-FFF2-40B4-BE49-F238E27FC236}">
                <a16:creationId xmlns:a16="http://schemas.microsoft.com/office/drawing/2014/main" id="{05B864C9-207E-4645-8CCF-280C0D8640A5}"/>
              </a:ext>
            </a:extLst>
          </p:cNvPr>
          <p:cNvSpPr>
            <a:spLocks xmlns:a="http://schemas.openxmlformats.org/drawingml/2006/main" noGrp="1"/>
          </p:cNvSpPr>
          <p:nvPr/>
        </p:nvSpPr>
        <p:spPr>
          <a:xfrm xmlns:a="http://schemas.openxmlformats.org/drawingml/2006/main">
            <a:off x="9601200" y="7305675"/>
            <a:ext cx="507682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E64F2A"/>
                </a:solidFill>
                <a:latin typeface="Manrope"/>
                <a:ea typeface="Manrope"/>
                <a:cs typeface="Manrope"/>
              </a:defRPr>
            </a:pPr>
            <a:r>
              <a:rPr sz="1500" b="1">
                <a:solidFill>
                  <a:srgbClr val="E64F2A"/>
                </a:solidFill>
                <a:latin typeface="Manrope"/>
                <a:ea typeface="Manrope"/>
                <a:cs typeface="Manrope"/>
              </a:rPr>
              <a:t>People approve direction, spending and release</a:t>
            </a:r>
          </a:p>
        </p:txBody>
      </p:sp>
      <p:sp>
        <p:nvSpPr>
          <p:cNvPr id="13" name="">
            <a:extLst xmlns:a="http://schemas.openxmlformats.org/drawingml/2006/main">
              <a:ext uri="{FF2B5EF4-FFF2-40B4-BE49-F238E27FC236}">
                <a16:creationId xmlns:a16="http://schemas.microsoft.com/office/drawing/2014/main" id="{7FB490C8-B70F-42F3-AC2E-49E0C850453C}"/>
              </a:ext>
            </a:extLst>
          </p:cNvPr>
          <p:cNvSpPr>
            <a:spLocks xmlns:a="http://schemas.openxmlformats.org/drawingml/2006/main" noGrp="1"/>
          </p:cNvSpPr>
          <p:nvPr/>
        </p:nvSpPr>
        <p:spPr>
          <a:xfrm xmlns:a="http://schemas.openxmlformats.org/drawingml/2006/main">
            <a:off x="9601200" y="7572375"/>
            <a:ext cx="5067300" cy="21621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526174"/>
                </a:solidFill>
                <a:latin typeface="PingFang HK"/>
                <a:ea typeface="PingFang HK"/>
                <a:cs typeface="PingFang HK"/>
              </a:defRPr>
            </a:pPr>
            <a:r>
              <a:rPr sz="1200" b="0">
                <a:solidFill>
                  <a:srgbClr val="526174"/>
                </a:solidFill>
                <a:latin typeface="PingFang HK"/>
                <a:ea typeface="PingFang HK"/>
                <a:cs typeface="PingFang HK"/>
              </a:rPr>
              <a:t>方向、預算與最終成片由人確認</a:t>
            </a:r>
          </a:p>
        </p:txBody>
      </p:sp>
      <p:sp>
        <p:nvSpPr>
          <p:cNvPr id="14" name="">
            <a:extLst xmlns:a="http://schemas.openxmlformats.org/drawingml/2006/main">
              <a:ext uri="{FF2B5EF4-FFF2-40B4-BE49-F238E27FC236}">
                <a16:creationId xmlns:a16="http://schemas.microsoft.com/office/drawing/2014/main" id="{0FDC7EBE-3D3B-44C1-ACB4-AEAF6B3F5994}"/>
              </a:ext>
            </a:extLst>
          </p:cNvPr>
          <p:cNvSpPr>
            <a:spLocks xmlns:a="http://schemas.openxmlformats.org/drawingml/2006/main" noGrp="1"/>
          </p:cNvSpPr>
          <p:nvPr/>
        </p:nvSpPr>
        <p:spPr>
          <a:xfrm xmlns:a="http://schemas.openxmlformats.org/drawingml/2006/main">
            <a:off x="495300" y="8010525"/>
            <a:ext cx="13001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526174"/>
                </a:solidFill>
                <a:latin typeface="Manrope"/>
                <a:ea typeface="Manrope"/>
                <a:cs typeface="Manrope"/>
              </a:defRPr>
            </a:pPr>
            <a:r>
              <a:rPr sz="1200" b="0">
                <a:solidFill>
                  <a:srgbClr val="526174"/>
                </a:solidFill>
                <a:latin typeface="Manrope"/>
                <a:ea typeface="Manrope"/>
                <a:cs typeface="Manrope"/>
              </a:rPr>
              <a:t>Bruce Huang / Fictional teaching workflow, not a measured customer result</a:t>
            </a:r>
          </a:p>
        </p:txBody>
      </p:sp>
      <p:sp>
        <p:nvSpPr>
          <p:cNvPr id="15" name="">
            <a:extLst xmlns:a="http://schemas.openxmlformats.org/drawingml/2006/main">
              <a:ext uri="{FF2B5EF4-FFF2-40B4-BE49-F238E27FC236}">
                <a16:creationId xmlns:a16="http://schemas.microsoft.com/office/drawing/2014/main" id="{70F04CC6-0419-4ACF-B04B-9C660975515E}"/>
              </a:ext>
            </a:extLst>
          </p:cNvPr>
          <p:cNvSpPr>
            <a:spLocks xmlns:a="http://schemas.openxmlformats.org/drawingml/2006/main" noGrp="1"/>
          </p:cNvSpPr>
          <p:nvPr/>
        </p:nvSpPr>
        <p:spPr>
          <a:xfrm xmlns:a="http://schemas.openxmlformats.org/drawingml/2006/main">
            <a:off x="13668375" y="8001000"/>
            <a:ext cx="10953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defRPr sz="1350" b="1">
                <a:solidFill>
                  <a:srgbClr val="526174"/>
                </a:solidFill>
                <a:latin typeface="Manrope"/>
                <a:ea typeface="Manrope"/>
                <a:cs typeface="Manrope"/>
              </a:defRPr>
            </a:pPr>
            <a:r>
              <a:rPr sz="1350" b="1">
                <a:solidFill>
                  <a:srgbClr val="526174"/>
                </a:solidFill>
                <a:latin typeface="Manrope"/>
                <a:ea typeface="Manrope"/>
                <a:cs typeface="Manrope"/>
              </a:rPr>
              <a:t>19 / 27</a:t>
            </a:r>
          </a:p>
        </p:txBody>
      </p:sp>
      <p:sp>
        <p:nvSpPr>
          <p:cNvPr id="16" name="">
            <a:extLst xmlns:a="http://schemas.openxmlformats.org/drawingml/2006/main">
              <a:ext uri="{FF2B5EF4-FFF2-40B4-BE49-F238E27FC236}">
                <a16:creationId xmlns:a16="http://schemas.microsoft.com/office/drawing/2014/main" id="{ABC7243A-BBC7-4D26-AAD6-F60A1EC039F3}"/>
              </a:ext>
            </a:extLst>
          </p:cNvPr>
          <p:cNvSpPr>
            <a:spLocks xmlns:a="http://schemas.openxmlformats.org/drawingml/2006/main" noGrp="1"/>
          </p:cNvSpPr>
          <p:nvPr/>
        </p:nvSpPr>
        <p:spPr>
          <a:xfrm xmlns:a="http://schemas.openxmlformats.org/drawingml/2006/main">
            <a:off x="723900" y="1409700"/>
            <a:ext cx="8191500" cy="4833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925" b="1">
                <a:solidFill>
                  <a:srgbClr val="0B756A"/>
                </a:solidFill>
                <a:latin typeface="Manrope"/>
                <a:ea typeface="Manrope"/>
                <a:cs typeface="Manrope"/>
              </a:defRPr>
            </a:pPr>
            <a:r>
              <a:rPr sz="2925" b="1">
                <a:solidFill>
                  <a:srgbClr val="0B756A"/>
                </a:solidFill>
                <a:latin typeface="Manrope"/>
                <a:ea typeface="Manrope"/>
                <a:cs typeface="Manrope"/>
              </a:rPr>
              <a:t>A workflow with a review loop</a:t>
            </a:r>
          </a:p>
        </p:txBody>
      </p:sp>
      <p:sp>
        <p:nvSpPr>
          <p:cNvPr id="17" name="">
            <a:extLst xmlns:a="http://schemas.openxmlformats.org/drawingml/2006/main">
              <a:ext uri="{FF2B5EF4-FFF2-40B4-BE49-F238E27FC236}">
                <a16:creationId xmlns:a16="http://schemas.microsoft.com/office/drawing/2014/main" id="{0A000597-4A5F-49B3-AB83-A5296065A26D}"/>
              </a:ext>
            </a:extLst>
          </p:cNvPr>
          <p:cNvSpPr>
            <a:spLocks xmlns:a="http://schemas.openxmlformats.org/drawingml/2006/main" noGrp="1"/>
          </p:cNvSpPr>
          <p:nvPr/>
        </p:nvSpPr>
        <p:spPr>
          <a:xfrm xmlns:a="http://schemas.openxmlformats.org/drawingml/2006/main">
            <a:off x="723900" y="1940719"/>
            <a:ext cx="8191500" cy="2928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75" b="0">
                <a:solidFill>
                  <a:srgbClr val="526174"/>
                </a:solidFill>
                <a:latin typeface="PingFang HK"/>
                <a:ea typeface="PingFang HK"/>
                <a:cs typeface="PingFang HK"/>
              </a:defRPr>
            </a:pPr>
            <a:r>
              <a:rPr sz="1575" b="0">
                <a:solidFill>
                  <a:srgbClr val="526174"/>
                </a:solidFill>
                <a:latin typeface="PingFang HK"/>
                <a:ea typeface="PingFang HK"/>
                <a:cs typeface="PingFang HK"/>
              </a:rPr>
              <a:t>一條可以檢查、修正的製作流程</a:t>
            </a:r>
          </a:p>
        </p:txBody>
      </p:sp>
      <p:sp>
        <p:nvSpPr>
          <p:cNvPr id="18" name="">
            <a:extLst xmlns:a="http://schemas.openxmlformats.org/drawingml/2006/main">
              <a:ext uri="{FF2B5EF4-FFF2-40B4-BE49-F238E27FC236}">
                <a16:creationId xmlns:a16="http://schemas.microsoft.com/office/drawing/2014/main" id="{5E41E402-7E57-4BC6-B5B2-6BE2C391B79E}"/>
              </a:ext>
            </a:extLst>
          </p:cNvPr>
          <p:cNvSpPr>
            <a:spLocks xmlns:a="http://schemas.openxmlformats.org/drawingml/2006/main" noGrp="1"/>
          </p:cNvSpPr>
          <p:nvPr/>
        </p:nvSpPr>
        <p:spPr>
          <a:xfrm xmlns:a="http://schemas.openxmlformats.org/drawingml/2006/main">
            <a:off x="600075" y="2876550"/>
            <a:ext cx="1447800" cy="1123950"/>
          </a:xfrm>
          <a:prstGeom xmlns:a="http://schemas.openxmlformats.org/drawingml/2006/main" prst="rect">
            <a:avLst/>
          </a:prstGeom>
          <a:solidFill xmlns:a="http://schemas.openxmlformats.org/drawingml/2006/main">
            <a:srgbClr val="0B756A"/>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EEC93F3B-4626-4BE3-9E08-B35FC9FB66BD}"/>
              </a:ext>
            </a:extLst>
          </p:cNvPr>
          <p:cNvSpPr>
            <a:spLocks xmlns:a="http://schemas.openxmlformats.org/drawingml/2006/main" noGrp="1"/>
          </p:cNvSpPr>
          <p:nvPr/>
        </p:nvSpPr>
        <p:spPr>
          <a:xfrm xmlns:a="http://schemas.openxmlformats.org/drawingml/2006/main">
            <a:off x="676275" y="3067050"/>
            <a:ext cx="12954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ctr">
              <a:defRPr sz="1950" b="1">
                <a:solidFill>
                  <a:srgbClr val="FFFDF8"/>
                </a:solidFill>
                <a:latin typeface="Manrope"/>
                <a:ea typeface="Manrope"/>
                <a:cs typeface="Manrope"/>
              </a:defRPr>
            </a:pPr>
            <a:r>
              <a:rPr sz="1950" b="1">
                <a:solidFill>
                  <a:srgbClr val="FFFDF8"/>
                </a:solidFill>
                <a:latin typeface="Manrope"/>
                <a:ea typeface="Manrope"/>
                <a:cs typeface="Manrope"/>
              </a:rPr>
              <a:t>Read</a:t>
            </a:r>
          </a:p>
        </p:txBody>
      </p:sp>
      <p:sp>
        <p:nvSpPr>
          <p:cNvPr id="20" name="">
            <a:extLst xmlns:a="http://schemas.openxmlformats.org/drawingml/2006/main">
              <a:ext uri="{FF2B5EF4-FFF2-40B4-BE49-F238E27FC236}">
                <a16:creationId xmlns:a16="http://schemas.microsoft.com/office/drawing/2014/main" id="{E6A75E60-1EC8-43E1-99E1-1A681B359F5B}"/>
              </a:ext>
            </a:extLst>
          </p:cNvPr>
          <p:cNvSpPr>
            <a:spLocks xmlns:a="http://schemas.openxmlformats.org/drawingml/2006/main" noGrp="1"/>
          </p:cNvSpPr>
          <p:nvPr/>
        </p:nvSpPr>
        <p:spPr>
          <a:xfrm xmlns:a="http://schemas.openxmlformats.org/drawingml/2006/main">
            <a:off x="676275" y="3562350"/>
            <a:ext cx="1295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ctr">
              <a:defRPr sz="1500" b="0">
                <a:solidFill>
                  <a:srgbClr val="FFFDF8"/>
                </a:solidFill>
                <a:latin typeface="PingFang HK"/>
                <a:ea typeface="PingFang HK"/>
                <a:cs typeface="PingFang HK"/>
              </a:defRPr>
            </a:pPr>
            <a:r>
              <a:rPr sz="1500" b="0">
                <a:solidFill>
                  <a:srgbClr val="FFFDF8"/>
                </a:solidFill>
                <a:latin typeface="PingFang HK"/>
                <a:ea typeface="PingFang HK"/>
                <a:cs typeface="PingFang HK"/>
              </a:rPr>
              <a:t>讀材料</a:t>
            </a:r>
          </a:p>
        </p:txBody>
      </p:sp>
      <p:sp>
        <p:nvSpPr>
          <p:cNvPr id="21" name="">
            <a:extLst xmlns:a="http://schemas.openxmlformats.org/drawingml/2006/main">
              <a:ext uri="{FF2B5EF4-FFF2-40B4-BE49-F238E27FC236}">
                <a16:creationId xmlns:a16="http://schemas.microsoft.com/office/drawing/2014/main" id="{AE2E1DDA-E9CB-4550-B452-25921DCDB22F}"/>
              </a:ext>
            </a:extLst>
          </p:cNvPr>
          <p:cNvSpPr>
            <a:spLocks xmlns:a="http://schemas.openxmlformats.org/drawingml/2006/main" noGrp="1"/>
          </p:cNvSpPr>
          <p:nvPr/>
        </p:nvSpPr>
        <p:spPr>
          <a:xfrm xmlns:a="http://schemas.openxmlformats.org/drawingml/2006/main">
            <a:off x="2047875" y="3257550"/>
            <a:ext cx="2476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ctr">
              <a:defRPr sz="1350" b="0">
                <a:solidFill>
                  <a:srgbClr val="526174"/>
                </a:solidFill>
                <a:latin typeface="PingFang HK"/>
                <a:ea typeface="PingFang HK"/>
                <a:cs typeface="PingFang HK"/>
              </a:defRPr>
            </a:pPr>
            <a:r>
              <a:rPr sz="1350" b="0">
                <a:solidFill>
                  <a:srgbClr val="526174"/>
                </a:solidFill>
                <a:latin typeface="PingFang HK"/>
                <a:ea typeface="PingFang HK"/>
                <a:cs typeface="PingFang HK"/>
              </a:rPr>
              <a:t>→</a:t>
            </a:r>
          </a:p>
        </p:txBody>
      </p:sp>
      <p:sp>
        <p:nvSpPr>
          <p:cNvPr id="22" name="">
            <a:extLst xmlns:a="http://schemas.openxmlformats.org/drawingml/2006/main">
              <a:ext uri="{FF2B5EF4-FFF2-40B4-BE49-F238E27FC236}">
                <a16:creationId xmlns:a16="http://schemas.microsoft.com/office/drawing/2014/main" id="{AA9F046C-DE05-4D41-A5E3-588D081EBB1E}"/>
              </a:ext>
            </a:extLst>
          </p:cNvPr>
          <p:cNvSpPr>
            <a:spLocks xmlns:a="http://schemas.openxmlformats.org/drawingml/2006/main" noGrp="1"/>
          </p:cNvSpPr>
          <p:nvPr/>
        </p:nvSpPr>
        <p:spPr>
          <a:xfrm xmlns:a="http://schemas.openxmlformats.org/drawingml/2006/main">
            <a:off x="2295525" y="2876550"/>
            <a:ext cx="1447800" cy="1123950"/>
          </a:xfrm>
          <a:prstGeom xmlns:a="http://schemas.openxmlformats.org/drawingml/2006/main" prst="rect">
            <a:avLst/>
          </a:prstGeom>
          <a:solidFill xmlns:a="http://schemas.openxmlformats.org/drawingml/2006/main">
            <a:srgbClr val="0B756A"/>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7647B6BA-824A-4C8B-8E35-57F6E2F57C97}"/>
              </a:ext>
            </a:extLst>
          </p:cNvPr>
          <p:cNvSpPr>
            <a:spLocks xmlns:a="http://schemas.openxmlformats.org/drawingml/2006/main" noGrp="1"/>
          </p:cNvSpPr>
          <p:nvPr/>
        </p:nvSpPr>
        <p:spPr>
          <a:xfrm xmlns:a="http://schemas.openxmlformats.org/drawingml/2006/main">
            <a:off x="2371725" y="3067050"/>
            <a:ext cx="12954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ctr">
              <a:defRPr sz="1950" b="1">
                <a:solidFill>
                  <a:srgbClr val="FFFDF8"/>
                </a:solidFill>
                <a:latin typeface="Manrope"/>
                <a:ea typeface="Manrope"/>
                <a:cs typeface="Manrope"/>
              </a:defRPr>
            </a:pPr>
            <a:r>
              <a:rPr sz="1950" b="1">
                <a:solidFill>
                  <a:srgbClr val="FFFDF8"/>
                </a:solidFill>
                <a:latin typeface="Manrope"/>
                <a:ea typeface="Manrope"/>
                <a:cs typeface="Manrope"/>
              </a:rPr>
              <a:t>Plan shots</a:t>
            </a:r>
          </a:p>
        </p:txBody>
      </p:sp>
      <p:sp>
        <p:nvSpPr>
          <p:cNvPr id="24" name="">
            <a:extLst xmlns:a="http://schemas.openxmlformats.org/drawingml/2006/main">
              <a:ext uri="{FF2B5EF4-FFF2-40B4-BE49-F238E27FC236}">
                <a16:creationId xmlns:a16="http://schemas.microsoft.com/office/drawing/2014/main" id="{65E59D87-CB7C-4D4A-8281-73C78CB61B5A}"/>
              </a:ext>
            </a:extLst>
          </p:cNvPr>
          <p:cNvSpPr>
            <a:spLocks xmlns:a="http://schemas.openxmlformats.org/drawingml/2006/main" noGrp="1"/>
          </p:cNvSpPr>
          <p:nvPr/>
        </p:nvSpPr>
        <p:spPr>
          <a:xfrm xmlns:a="http://schemas.openxmlformats.org/drawingml/2006/main">
            <a:off x="2371725" y="3562350"/>
            <a:ext cx="1295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ctr">
              <a:defRPr sz="1500" b="0">
                <a:solidFill>
                  <a:srgbClr val="FFFDF8"/>
                </a:solidFill>
                <a:latin typeface="PingFang HK"/>
                <a:ea typeface="PingFang HK"/>
                <a:cs typeface="PingFang HK"/>
              </a:defRPr>
            </a:pPr>
            <a:r>
              <a:rPr sz="1500" b="0">
                <a:solidFill>
                  <a:srgbClr val="FFFDF8"/>
                </a:solidFill>
                <a:latin typeface="PingFang HK"/>
                <a:ea typeface="PingFang HK"/>
                <a:cs typeface="PingFang HK"/>
              </a:rPr>
              <a:t>寫分鏡</a:t>
            </a:r>
          </a:p>
        </p:txBody>
      </p:sp>
      <p:sp>
        <p:nvSpPr>
          <p:cNvPr id="25" name="">
            <a:extLst xmlns:a="http://schemas.openxmlformats.org/drawingml/2006/main">
              <a:ext uri="{FF2B5EF4-FFF2-40B4-BE49-F238E27FC236}">
                <a16:creationId xmlns:a16="http://schemas.microsoft.com/office/drawing/2014/main" id="{2D1C1E93-2601-4CAA-90C7-3BC05D93A189}"/>
              </a:ext>
            </a:extLst>
          </p:cNvPr>
          <p:cNvSpPr>
            <a:spLocks xmlns:a="http://schemas.openxmlformats.org/drawingml/2006/main" noGrp="1"/>
          </p:cNvSpPr>
          <p:nvPr/>
        </p:nvSpPr>
        <p:spPr>
          <a:xfrm xmlns:a="http://schemas.openxmlformats.org/drawingml/2006/main">
            <a:off x="3743325" y="3257550"/>
            <a:ext cx="2476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ctr">
              <a:defRPr sz="1350" b="0">
                <a:solidFill>
                  <a:srgbClr val="526174"/>
                </a:solidFill>
                <a:latin typeface="PingFang HK"/>
                <a:ea typeface="PingFang HK"/>
                <a:cs typeface="PingFang HK"/>
              </a:defRPr>
            </a:pPr>
            <a:r>
              <a:rPr sz="1350" b="0">
                <a:solidFill>
                  <a:srgbClr val="526174"/>
                </a:solidFill>
                <a:latin typeface="PingFang HK"/>
                <a:ea typeface="PingFang HK"/>
                <a:cs typeface="PingFang HK"/>
              </a:rPr>
              <a:t>→</a:t>
            </a:r>
          </a:p>
        </p:txBody>
      </p:sp>
      <p:sp>
        <p:nvSpPr>
          <p:cNvPr id="26" name="">
            <a:extLst xmlns:a="http://schemas.openxmlformats.org/drawingml/2006/main">
              <a:ext uri="{FF2B5EF4-FFF2-40B4-BE49-F238E27FC236}">
                <a16:creationId xmlns:a16="http://schemas.microsoft.com/office/drawing/2014/main" id="{351A5591-DDA0-444D-810E-EDD119189E71}"/>
              </a:ext>
            </a:extLst>
          </p:cNvPr>
          <p:cNvSpPr>
            <a:spLocks xmlns:a="http://schemas.openxmlformats.org/drawingml/2006/main" noGrp="1"/>
          </p:cNvSpPr>
          <p:nvPr/>
        </p:nvSpPr>
        <p:spPr>
          <a:xfrm xmlns:a="http://schemas.openxmlformats.org/drawingml/2006/main">
            <a:off x="3990975" y="2876550"/>
            <a:ext cx="1447800" cy="1123950"/>
          </a:xfrm>
          <a:prstGeom xmlns:a="http://schemas.openxmlformats.org/drawingml/2006/main" prst="rect">
            <a:avLst/>
          </a:prstGeom>
          <a:solidFill xmlns:a="http://schemas.openxmlformats.org/drawingml/2006/main">
            <a:srgbClr val="E64F2A"/>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7F467F49-6CFA-42EE-90E8-089517E5E3BF}"/>
              </a:ext>
            </a:extLst>
          </p:cNvPr>
          <p:cNvSpPr>
            <a:spLocks xmlns:a="http://schemas.openxmlformats.org/drawingml/2006/main" noGrp="1"/>
          </p:cNvSpPr>
          <p:nvPr/>
        </p:nvSpPr>
        <p:spPr>
          <a:xfrm xmlns:a="http://schemas.openxmlformats.org/drawingml/2006/main">
            <a:off x="4067175" y="3067050"/>
            <a:ext cx="12954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ctr">
              <a:defRPr sz="1950" b="1">
                <a:solidFill>
                  <a:srgbClr val="FFFDF8"/>
                </a:solidFill>
                <a:latin typeface="Manrope"/>
                <a:ea typeface="Manrope"/>
                <a:cs typeface="Manrope"/>
              </a:defRPr>
            </a:pPr>
            <a:r>
              <a:rPr sz="1950" b="1">
                <a:solidFill>
                  <a:srgbClr val="FFFDF8"/>
                </a:solidFill>
                <a:latin typeface="Manrope"/>
                <a:ea typeface="Manrope"/>
                <a:cs typeface="Manrope"/>
              </a:rPr>
              <a:t>Generate</a:t>
            </a:r>
          </a:p>
        </p:txBody>
      </p:sp>
      <p:sp>
        <p:nvSpPr>
          <p:cNvPr id="28" name="">
            <a:extLst xmlns:a="http://schemas.openxmlformats.org/drawingml/2006/main">
              <a:ext uri="{FF2B5EF4-FFF2-40B4-BE49-F238E27FC236}">
                <a16:creationId xmlns:a16="http://schemas.microsoft.com/office/drawing/2014/main" id="{5851F034-A44C-4646-A642-9DF2CE327AF4}"/>
              </a:ext>
            </a:extLst>
          </p:cNvPr>
          <p:cNvSpPr>
            <a:spLocks xmlns:a="http://schemas.openxmlformats.org/drawingml/2006/main" noGrp="1"/>
          </p:cNvSpPr>
          <p:nvPr/>
        </p:nvSpPr>
        <p:spPr>
          <a:xfrm xmlns:a="http://schemas.openxmlformats.org/drawingml/2006/main">
            <a:off x="4067175" y="3562350"/>
            <a:ext cx="1295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ctr">
              <a:defRPr sz="1500" b="0">
                <a:solidFill>
                  <a:srgbClr val="FFFDF8"/>
                </a:solidFill>
                <a:latin typeface="PingFang HK"/>
                <a:ea typeface="PingFang HK"/>
                <a:cs typeface="PingFang HK"/>
              </a:defRPr>
            </a:pPr>
            <a:r>
              <a:rPr sz="1500" b="0">
                <a:solidFill>
                  <a:srgbClr val="FFFDF8"/>
                </a:solidFill>
                <a:latin typeface="PingFang HK"/>
                <a:ea typeface="PingFang HK"/>
                <a:cs typeface="PingFang HK"/>
              </a:rPr>
              <a:t>生成</a:t>
            </a:r>
          </a:p>
        </p:txBody>
      </p:sp>
      <p:sp>
        <p:nvSpPr>
          <p:cNvPr id="29" name="">
            <a:extLst xmlns:a="http://schemas.openxmlformats.org/drawingml/2006/main">
              <a:ext uri="{FF2B5EF4-FFF2-40B4-BE49-F238E27FC236}">
                <a16:creationId xmlns:a16="http://schemas.microsoft.com/office/drawing/2014/main" id="{F4FA5612-E1F4-4344-8FA6-0EE00F9CED01}"/>
              </a:ext>
            </a:extLst>
          </p:cNvPr>
          <p:cNvSpPr>
            <a:spLocks xmlns:a="http://schemas.openxmlformats.org/drawingml/2006/main" noGrp="1"/>
          </p:cNvSpPr>
          <p:nvPr/>
        </p:nvSpPr>
        <p:spPr>
          <a:xfrm xmlns:a="http://schemas.openxmlformats.org/drawingml/2006/main">
            <a:off x="5438775" y="3257550"/>
            <a:ext cx="2476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ctr">
              <a:defRPr sz="1350" b="0">
                <a:solidFill>
                  <a:srgbClr val="526174"/>
                </a:solidFill>
                <a:latin typeface="PingFang HK"/>
                <a:ea typeface="PingFang HK"/>
                <a:cs typeface="PingFang HK"/>
              </a:defRPr>
            </a:pPr>
            <a:r>
              <a:rPr sz="1350" b="0">
                <a:solidFill>
                  <a:srgbClr val="526174"/>
                </a:solidFill>
                <a:latin typeface="PingFang HK"/>
                <a:ea typeface="PingFang HK"/>
                <a:cs typeface="PingFang HK"/>
              </a:rPr>
              <a:t>→</a:t>
            </a:r>
          </a:p>
        </p:txBody>
      </p:sp>
      <p:sp>
        <p:nvSpPr>
          <p:cNvPr id="30" name="">
            <a:extLst xmlns:a="http://schemas.openxmlformats.org/drawingml/2006/main">
              <a:ext uri="{FF2B5EF4-FFF2-40B4-BE49-F238E27FC236}">
                <a16:creationId xmlns:a16="http://schemas.microsoft.com/office/drawing/2014/main" id="{3989A0A9-0CBF-49D6-BD45-844474974267}"/>
              </a:ext>
            </a:extLst>
          </p:cNvPr>
          <p:cNvSpPr>
            <a:spLocks xmlns:a="http://schemas.openxmlformats.org/drawingml/2006/main" noGrp="1"/>
          </p:cNvSpPr>
          <p:nvPr/>
        </p:nvSpPr>
        <p:spPr>
          <a:xfrm xmlns:a="http://schemas.openxmlformats.org/drawingml/2006/main">
            <a:off x="5686425" y="2876550"/>
            <a:ext cx="1447800" cy="1123950"/>
          </a:xfrm>
          <a:prstGeom xmlns:a="http://schemas.openxmlformats.org/drawingml/2006/main" prst="rect">
            <a:avLst/>
          </a:prstGeom>
          <a:solidFill xmlns:a="http://schemas.openxmlformats.org/drawingml/2006/main">
            <a:srgbClr val="0B756A"/>
          </a:solidFill>
          <a:ln xmlns:a="http://schemas.openxmlformats.org/drawingml/2006/main" w="0">
            <a:noFill/>
          </a:ln>
        </p:spPr>
      </p:sp>
      <p:sp>
        <p:nvSpPr>
          <p:cNvPr id="31" name="">
            <a:extLst xmlns:a="http://schemas.openxmlformats.org/drawingml/2006/main">
              <a:ext uri="{FF2B5EF4-FFF2-40B4-BE49-F238E27FC236}">
                <a16:creationId xmlns:a16="http://schemas.microsoft.com/office/drawing/2014/main" id="{DD57BF52-02B1-4C1D-825E-F915C767DC30}"/>
              </a:ext>
            </a:extLst>
          </p:cNvPr>
          <p:cNvSpPr>
            <a:spLocks xmlns:a="http://schemas.openxmlformats.org/drawingml/2006/main" noGrp="1"/>
          </p:cNvSpPr>
          <p:nvPr/>
        </p:nvSpPr>
        <p:spPr>
          <a:xfrm xmlns:a="http://schemas.openxmlformats.org/drawingml/2006/main">
            <a:off x="5762625" y="3067050"/>
            <a:ext cx="12954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ctr">
              <a:defRPr sz="1950" b="1">
                <a:solidFill>
                  <a:srgbClr val="FFFDF8"/>
                </a:solidFill>
                <a:latin typeface="Manrope"/>
                <a:ea typeface="Manrope"/>
                <a:cs typeface="Manrope"/>
              </a:defRPr>
            </a:pPr>
            <a:r>
              <a:rPr sz="1950" b="1">
                <a:solidFill>
                  <a:srgbClr val="FFFDF8"/>
                </a:solidFill>
                <a:latin typeface="Manrope"/>
                <a:ea typeface="Manrope"/>
                <a:cs typeface="Manrope"/>
              </a:rPr>
              <a:t>Review</a:t>
            </a:r>
          </a:p>
        </p:txBody>
      </p:sp>
      <p:sp>
        <p:nvSpPr>
          <p:cNvPr id="32" name="">
            <a:extLst xmlns:a="http://schemas.openxmlformats.org/drawingml/2006/main">
              <a:ext uri="{FF2B5EF4-FFF2-40B4-BE49-F238E27FC236}">
                <a16:creationId xmlns:a16="http://schemas.microsoft.com/office/drawing/2014/main" id="{FDA66F02-3661-497B-BB76-4CAE93763C0D}"/>
              </a:ext>
            </a:extLst>
          </p:cNvPr>
          <p:cNvSpPr>
            <a:spLocks xmlns:a="http://schemas.openxmlformats.org/drawingml/2006/main" noGrp="1"/>
          </p:cNvSpPr>
          <p:nvPr/>
        </p:nvSpPr>
        <p:spPr>
          <a:xfrm xmlns:a="http://schemas.openxmlformats.org/drawingml/2006/main">
            <a:off x="5762625" y="3562350"/>
            <a:ext cx="1295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ctr">
              <a:defRPr sz="1500" b="0">
                <a:solidFill>
                  <a:srgbClr val="FFFDF8"/>
                </a:solidFill>
                <a:latin typeface="PingFang HK"/>
                <a:ea typeface="PingFang HK"/>
                <a:cs typeface="PingFang HK"/>
              </a:defRPr>
            </a:pPr>
            <a:r>
              <a:rPr sz="1500" b="0">
                <a:solidFill>
                  <a:srgbClr val="FFFDF8"/>
                </a:solidFill>
                <a:latin typeface="PingFang HK"/>
                <a:ea typeface="PingFang HK"/>
                <a:cs typeface="PingFang HK"/>
              </a:rPr>
              <a:t>核對</a:t>
            </a:r>
          </a:p>
        </p:txBody>
      </p:sp>
      <p:sp>
        <p:nvSpPr>
          <p:cNvPr id="33" name="">
            <a:extLst xmlns:a="http://schemas.openxmlformats.org/drawingml/2006/main">
              <a:ext uri="{FF2B5EF4-FFF2-40B4-BE49-F238E27FC236}">
                <a16:creationId xmlns:a16="http://schemas.microsoft.com/office/drawing/2014/main" id="{B0085C6F-7979-4300-8828-B2594D4E4BE5}"/>
              </a:ext>
            </a:extLst>
          </p:cNvPr>
          <p:cNvSpPr>
            <a:spLocks xmlns:a="http://schemas.openxmlformats.org/drawingml/2006/main" noGrp="1"/>
          </p:cNvSpPr>
          <p:nvPr/>
        </p:nvSpPr>
        <p:spPr>
          <a:xfrm xmlns:a="http://schemas.openxmlformats.org/drawingml/2006/main">
            <a:off x="7134225" y="3257550"/>
            <a:ext cx="2476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ctr">
              <a:defRPr sz="1350" b="0">
                <a:solidFill>
                  <a:srgbClr val="526174"/>
                </a:solidFill>
                <a:latin typeface="PingFang HK"/>
                <a:ea typeface="PingFang HK"/>
                <a:cs typeface="PingFang HK"/>
              </a:defRPr>
            </a:pPr>
            <a:r>
              <a:rPr sz="1350" b="0">
                <a:solidFill>
                  <a:srgbClr val="526174"/>
                </a:solidFill>
                <a:latin typeface="PingFang HK"/>
                <a:ea typeface="PingFang HK"/>
                <a:cs typeface="PingFang HK"/>
              </a:rPr>
              <a:t>→</a:t>
            </a:r>
          </a:p>
        </p:txBody>
      </p:sp>
      <p:sp>
        <p:nvSpPr>
          <p:cNvPr id="34" name="">
            <a:extLst xmlns:a="http://schemas.openxmlformats.org/drawingml/2006/main">
              <a:ext uri="{FF2B5EF4-FFF2-40B4-BE49-F238E27FC236}">
                <a16:creationId xmlns:a16="http://schemas.microsoft.com/office/drawing/2014/main" id="{BF15FD37-906D-4861-B32C-D942BE760C51}"/>
              </a:ext>
            </a:extLst>
          </p:cNvPr>
          <p:cNvSpPr>
            <a:spLocks xmlns:a="http://schemas.openxmlformats.org/drawingml/2006/main" noGrp="1"/>
          </p:cNvSpPr>
          <p:nvPr/>
        </p:nvSpPr>
        <p:spPr>
          <a:xfrm xmlns:a="http://schemas.openxmlformats.org/drawingml/2006/main">
            <a:off x="7381875" y="2876550"/>
            <a:ext cx="1447800" cy="1123950"/>
          </a:xfrm>
          <a:prstGeom xmlns:a="http://schemas.openxmlformats.org/drawingml/2006/main" prst="rect">
            <a:avLst/>
          </a:prstGeom>
          <a:solidFill xmlns:a="http://schemas.openxmlformats.org/drawingml/2006/main">
            <a:srgbClr val="0B756A"/>
          </a:solidFill>
          <a:ln xmlns:a="http://schemas.openxmlformats.org/drawingml/2006/main" w="0">
            <a:noFill/>
          </a:ln>
        </p:spPr>
      </p:sp>
      <p:sp>
        <p:nvSpPr>
          <p:cNvPr id="35" name="">
            <a:extLst xmlns:a="http://schemas.openxmlformats.org/drawingml/2006/main">
              <a:ext uri="{FF2B5EF4-FFF2-40B4-BE49-F238E27FC236}">
                <a16:creationId xmlns:a16="http://schemas.microsoft.com/office/drawing/2014/main" id="{3209567D-FD4A-4305-BBB2-870C490BF0B3}"/>
              </a:ext>
            </a:extLst>
          </p:cNvPr>
          <p:cNvSpPr>
            <a:spLocks xmlns:a="http://schemas.openxmlformats.org/drawingml/2006/main" noGrp="1"/>
          </p:cNvSpPr>
          <p:nvPr/>
        </p:nvSpPr>
        <p:spPr>
          <a:xfrm xmlns:a="http://schemas.openxmlformats.org/drawingml/2006/main">
            <a:off x="7458075" y="3067050"/>
            <a:ext cx="12954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ctr">
              <a:defRPr sz="1950" b="1">
                <a:solidFill>
                  <a:srgbClr val="FFFDF8"/>
                </a:solidFill>
                <a:latin typeface="Manrope"/>
                <a:ea typeface="Manrope"/>
                <a:cs typeface="Manrope"/>
              </a:defRPr>
            </a:pPr>
            <a:r>
              <a:rPr sz="1950" b="1">
                <a:solidFill>
                  <a:srgbClr val="FFFDF8"/>
                </a:solidFill>
                <a:latin typeface="Manrope"/>
                <a:ea typeface="Manrope"/>
                <a:cs typeface="Manrope"/>
              </a:rPr>
              <a:t>Deliver</a:t>
            </a:r>
          </a:p>
        </p:txBody>
      </p:sp>
      <p:sp>
        <p:nvSpPr>
          <p:cNvPr id="36" name="">
            <a:extLst xmlns:a="http://schemas.openxmlformats.org/drawingml/2006/main">
              <a:ext uri="{FF2B5EF4-FFF2-40B4-BE49-F238E27FC236}">
                <a16:creationId xmlns:a16="http://schemas.microsoft.com/office/drawing/2014/main" id="{77081744-CB25-4184-AB76-9C6AA074A982}"/>
              </a:ext>
            </a:extLst>
          </p:cNvPr>
          <p:cNvSpPr>
            <a:spLocks xmlns:a="http://schemas.openxmlformats.org/drawingml/2006/main" noGrp="1"/>
          </p:cNvSpPr>
          <p:nvPr/>
        </p:nvSpPr>
        <p:spPr>
          <a:xfrm xmlns:a="http://schemas.openxmlformats.org/drawingml/2006/main">
            <a:off x="7458075" y="3562350"/>
            <a:ext cx="1295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ctr">
              <a:defRPr sz="1500" b="0">
                <a:solidFill>
                  <a:srgbClr val="FFFDF8"/>
                </a:solidFill>
                <a:latin typeface="PingFang HK"/>
                <a:ea typeface="PingFang HK"/>
                <a:cs typeface="PingFang HK"/>
              </a:defRPr>
            </a:pPr>
            <a:r>
              <a:rPr sz="1500" b="0">
                <a:solidFill>
                  <a:srgbClr val="FFFDF8"/>
                </a:solidFill>
                <a:latin typeface="PingFang HK"/>
                <a:ea typeface="PingFang HK"/>
                <a:cs typeface="PingFang HK"/>
              </a:rPr>
              <a:t>交付</a:t>
            </a:r>
          </a:p>
        </p:txBody>
      </p:sp>
      <p:sp>
        <p:nvSpPr>
          <p:cNvPr id="37" name="">
            <a:extLst xmlns:a="http://schemas.openxmlformats.org/drawingml/2006/main">
              <a:ext uri="{FF2B5EF4-FFF2-40B4-BE49-F238E27FC236}">
                <a16:creationId xmlns:a16="http://schemas.microsoft.com/office/drawing/2014/main" id="{E32C643C-68DA-4099-A748-77325BEA6EB0}"/>
              </a:ext>
            </a:extLst>
          </p:cNvPr>
          <p:cNvSpPr>
            <a:spLocks xmlns:a="http://schemas.openxmlformats.org/drawingml/2006/main" noGrp="1"/>
          </p:cNvSpPr>
          <p:nvPr/>
        </p:nvSpPr>
        <p:spPr>
          <a:xfrm xmlns:a="http://schemas.openxmlformats.org/drawingml/2006/main">
            <a:off x="752475" y="4514850"/>
            <a:ext cx="816292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700" b="1">
                <a:solidFill>
                  <a:srgbClr val="10233D"/>
                </a:solidFill>
                <a:latin typeface="Manrope"/>
                <a:ea typeface="Manrope"/>
                <a:cs typeface="Manrope"/>
              </a:defRPr>
            </a:pPr>
            <a:r>
              <a:rPr sz="2700" b="1">
                <a:solidFill>
                  <a:srgbClr val="10233D"/>
                </a:solidFill>
                <a:latin typeface="Manrope"/>
                <a:ea typeface="Manrope"/>
                <a:cs typeface="Manrope"/>
              </a:rPr>
              <a:t>A failed shot goes back with a reason</a:t>
            </a:r>
          </a:p>
        </p:txBody>
      </p:sp>
      <p:sp>
        <p:nvSpPr>
          <p:cNvPr id="38" name="">
            <a:extLst xmlns:a="http://schemas.openxmlformats.org/drawingml/2006/main">
              <a:ext uri="{FF2B5EF4-FFF2-40B4-BE49-F238E27FC236}">
                <a16:creationId xmlns:a16="http://schemas.microsoft.com/office/drawing/2014/main" id="{ED7CDA14-3996-4C08-BF1D-143AAD02E80A}"/>
              </a:ext>
            </a:extLst>
          </p:cNvPr>
          <p:cNvSpPr>
            <a:spLocks xmlns:a="http://schemas.openxmlformats.org/drawingml/2006/main" noGrp="1"/>
          </p:cNvSpPr>
          <p:nvPr/>
        </p:nvSpPr>
        <p:spPr>
          <a:xfrm xmlns:a="http://schemas.openxmlformats.org/drawingml/2006/main">
            <a:off x="752475" y="5010150"/>
            <a:ext cx="816292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650" b="0">
                <a:solidFill>
                  <a:srgbClr val="526174"/>
                </a:solidFill>
                <a:latin typeface="PingFang HK"/>
                <a:ea typeface="PingFang HK"/>
                <a:cs typeface="PingFang HK"/>
              </a:defRPr>
            </a:pPr>
            <a:r>
              <a:rPr sz="1650" b="0">
                <a:solidFill>
                  <a:srgbClr val="526174"/>
                </a:solidFill>
                <a:latin typeface="PingFang HK"/>
                <a:ea typeface="PingFang HK"/>
                <a:cs typeface="PingFang HK"/>
              </a:rPr>
              <a:t>發現問題，回到對應鏡頭修改</a:t>
            </a:r>
          </a:p>
        </p:txBody>
      </p:sp>
      <p:sp>
        <p:nvSpPr>
          <p:cNvPr id="39" name="">
            <a:extLst xmlns:a="http://schemas.openxmlformats.org/drawingml/2006/main">
              <a:ext uri="{FF2B5EF4-FFF2-40B4-BE49-F238E27FC236}">
                <a16:creationId xmlns:a16="http://schemas.microsoft.com/office/drawing/2014/main" id="{8B405F37-E841-4D98-9D73-951C3502001F}"/>
              </a:ext>
            </a:extLst>
          </p:cNvPr>
          <p:cNvSpPr>
            <a:spLocks xmlns:a="http://schemas.openxmlformats.org/drawingml/2006/main" noGrp="1"/>
          </p:cNvSpPr>
          <p:nvPr/>
        </p:nvSpPr>
        <p:spPr>
          <a:xfrm xmlns:a="http://schemas.openxmlformats.org/drawingml/2006/main">
            <a:off x="733425" y="5581650"/>
            <a:ext cx="8191500" cy="19050"/>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40" name="">
            <a:extLst xmlns:a="http://schemas.openxmlformats.org/drawingml/2006/main">
              <a:ext uri="{FF2B5EF4-FFF2-40B4-BE49-F238E27FC236}">
                <a16:creationId xmlns:a16="http://schemas.microsoft.com/office/drawing/2014/main" id="{A1B9C8F6-C08E-4852-A7A6-02E2A6A72B2A}"/>
              </a:ext>
            </a:extLst>
          </p:cNvPr>
          <p:cNvSpPr>
            <a:spLocks xmlns:a="http://schemas.openxmlformats.org/drawingml/2006/main" noGrp="1"/>
          </p:cNvSpPr>
          <p:nvPr/>
        </p:nvSpPr>
        <p:spPr>
          <a:xfrm xmlns:a="http://schemas.openxmlformats.org/drawingml/2006/main">
            <a:off x="762000" y="5905500"/>
            <a:ext cx="8172450" cy="376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250" b="1">
                <a:solidFill>
                  <a:srgbClr val="0B756A"/>
                </a:solidFill>
                <a:latin typeface="Manrope"/>
                <a:ea typeface="Manrope"/>
                <a:cs typeface="Manrope"/>
              </a:defRPr>
            </a:pPr>
            <a:r>
              <a:rPr sz="2250" b="1">
                <a:solidFill>
                  <a:srgbClr val="0B756A"/>
                </a:solidFill>
                <a:latin typeface="Manrope"/>
                <a:ea typeface="Manrope"/>
                <a:cs typeface="Manrope"/>
              </a:rPr>
              <a:t>People approve direction, spending and release</a:t>
            </a:r>
          </a:p>
        </p:txBody>
      </p:sp>
      <p:sp>
        <p:nvSpPr>
          <p:cNvPr id="41" name="">
            <a:extLst xmlns:a="http://schemas.openxmlformats.org/drawingml/2006/main">
              <a:ext uri="{FF2B5EF4-FFF2-40B4-BE49-F238E27FC236}">
                <a16:creationId xmlns:a16="http://schemas.microsoft.com/office/drawing/2014/main" id="{7202E71C-FB9B-47E9-A59E-0E2C885941CD}"/>
              </a:ext>
            </a:extLst>
          </p:cNvPr>
          <p:cNvSpPr>
            <a:spLocks xmlns:a="http://schemas.openxmlformats.org/drawingml/2006/main" noGrp="1"/>
          </p:cNvSpPr>
          <p:nvPr/>
        </p:nvSpPr>
        <p:spPr>
          <a:xfrm xmlns:a="http://schemas.openxmlformats.org/drawingml/2006/main">
            <a:off x="762000" y="6329363"/>
            <a:ext cx="8172450" cy="2928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75" b="0">
                <a:solidFill>
                  <a:srgbClr val="526174"/>
                </a:solidFill>
                <a:latin typeface="PingFang HK"/>
                <a:ea typeface="PingFang HK"/>
                <a:cs typeface="PingFang HK"/>
              </a:defRPr>
            </a:pPr>
            <a:r>
              <a:rPr sz="1575" b="0">
                <a:solidFill>
                  <a:srgbClr val="526174"/>
                </a:solidFill>
                <a:latin typeface="PingFang HK"/>
                <a:ea typeface="PingFang HK"/>
                <a:cs typeface="PingFang HK"/>
              </a:rPr>
              <a:t>方向、預算與最終成片由人確認</a:t>
            </a:r>
          </a:p>
        </p:txBody>
      </p:sp>
      <p:sp>
        <p:nvSpPr>
          <p:cNvPr id="42" name="">
            <a:extLst xmlns:a="http://schemas.openxmlformats.org/drawingml/2006/main">
              <a:ext uri="{FF2B5EF4-FFF2-40B4-BE49-F238E27FC236}">
                <a16:creationId xmlns:a16="http://schemas.microsoft.com/office/drawing/2014/main" id="{A628644A-95D5-435D-B068-72D097B29A9D}"/>
              </a:ext>
            </a:extLst>
          </p:cNvPr>
          <p:cNvSpPr>
            <a:spLocks xmlns:a="http://schemas.openxmlformats.org/drawingml/2006/main" noGrp="1"/>
          </p:cNvSpPr>
          <p:nvPr/>
        </p:nvSpPr>
        <p:spPr>
          <a:xfrm xmlns:a="http://schemas.openxmlformats.org/drawingml/2006/main">
            <a:off x="762000" y="6877050"/>
            <a:ext cx="8162925" cy="31670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875" b="0">
                <a:solidFill>
                  <a:srgbClr val="526174"/>
                </a:solidFill>
                <a:latin typeface="Manrope"/>
                <a:ea typeface="Manrope"/>
                <a:cs typeface="Manrope"/>
              </a:defRPr>
            </a:pPr>
            <a:r>
              <a:rPr sz="1875" b="0">
                <a:solidFill>
                  <a:srgbClr val="526174"/>
                </a:solidFill>
                <a:latin typeface="Manrope"/>
                <a:ea typeface="Manrope"/>
                <a:cs typeface="Manrope"/>
              </a:rPr>
              <a:t>Keep task IDs, inputs and review reasons</a:t>
            </a:r>
          </a:p>
        </p:txBody>
      </p:sp>
      <p:sp>
        <p:nvSpPr>
          <p:cNvPr id="43" name="">
            <a:extLst xmlns:a="http://schemas.openxmlformats.org/drawingml/2006/main">
              <a:ext uri="{FF2B5EF4-FFF2-40B4-BE49-F238E27FC236}">
                <a16:creationId xmlns:a16="http://schemas.microsoft.com/office/drawing/2014/main" id="{627CC9FC-F029-4B79-B517-FD243A42818D}"/>
              </a:ext>
            </a:extLst>
          </p:cNvPr>
          <p:cNvSpPr>
            <a:spLocks xmlns:a="http://schemas.openxmlformats.org/drawingml/2006/main" noGrp="1"/>
          </p:cNvSpPr>
          <p:nvPr/>
        </p:nvSpPr>
        <p:spPr>
          <a:xfrm xmlns:a="http://schemas.openxmlformats.org/drawingml/2006/main">
            <a:off x="762000" y="7241381"/>
            <a:ext cx="8162925" cy="26908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425" b="0">
                <a:solidFill>
                  <a:srgbClr val="526174"/>
                </a:solidFill>
                <a:latin typeface="PingFang HK"/>
                <a:ea typeface="PingFang HK"/>
                <a:cs typeface="PingFang HK"/>
              </a:defRPr>
            </a:pPr>
            <a:r>
              <a:rPr sz="1425" b="0">
                <a:solidFill>
                  <a:srgbClr val="526174"/>
                </a:solidFill>
                <a:latin typeface="PingFang HK"/>
                <a:ea typeface="PingFang HK"/>
                <a:cs typeface="PingFang HK"/>
              </a:rPr>
              <a:t>保留任務編號、輸入參數與評審原因</a:t>
            </a:r>
          </a:p>
        </p:txBody>
      </p:sp>
    </p:spTree>
    <p:extLst>
      <p:ext uri="{BB962C8B-B14F-4D97-AF65-F5344CB8AC3E}">
        <p14:creationId xmlns:p14="http://schemas.microsoft.com/office/powerpoint/2010/main" val="1320913478"/>
      </p:ext>
    </p:extLst>
  </p:cSld>
</p:sld>
</file>

<file path=ppt/slides/slide20.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879D0811-4275-4969-90DF-46411CD37BF8}"/>
              </a:ext>
            </a:extLst>
          </p:cNvPr>
          <p:cNvSpPr>
            <a:spLocks xmlns:a="http://schemas.openxmlformats.org/drawingml/2006/main" noGrp="1"/>
          </p:cNvSpPr>
          <p:nvPr/>
        </p:nvSpPr>
        <p:spPr>
          <a:xfrm xmlns:a="http://schemas.openxmlformats.org/drawingml/2006/main">
            <a:off x="495300" y="381000"/>
            <a:ext cx="1381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E64F2A"/>
                </a:solidFill>
                <a:latin typeface="Manrope"/>
                <a:ea typeface="Manrope"/>
                <a:cs typeface="Manrope"/>
              </a:defRPr>
            </a:pPr>
            <a:r>
              <a:rPr sz="1500" b="1">
                <a:solidFill>
                  <a:srgbClr val="E64F2A"/>
                </a:solidFill>
                <a:latin typeface="Manrope"/>
                <a:ea typeface="Manrope"/>
                <a:cs typeface="Manrope"/>
              </a:rPr>
              <a:t>04 / AUTONOMY / WHAT THE DATA SHOWS</a:t>
            </a:r>
          </a:p>
        </p:txBody>
      </p:sp>
      <p:sp>
        <p:nvSpPr>
          <p:cNvPr id="2" name="">
            <a:extLst xmlns:a="http://schemas.openxmlformats.org/drawingml/2006/main">
              <a:ext uri="{FF2B5EF4-FFF2-40B4-BE49-F238E27FC236}">
                <a16:creationId xmlns:a16="http://schemas.microsoft.com/office/drawing/2014/main" id="{2D9146C4-10B7-42D2-A123-5E4E92EC70EA}"/>
              </a:ext>
            </a:extLst>
          </p:cNvPr>
          <p:cNvSpPr>
            <a:spLocks xmlns:a="http://schemas.openxmlformats.org/drawingml/2006/main" noGrp="1"/>
          </p:cNvSpPr>
          <p:nvPr/>
        </p:nvSpPr>
        <p:spPr>
          <a:xfrm xmlns:a="http://schemas.openxmlformats.org/drawingml/2006/main">
            <a:off x="495300" y="914400"/>
            <a:ext cx="14249400" cy="19050"/>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48C30825-04AB-47E5-97C6-DC08E3F53D06}"/>
              </a:ext>
            </a:extLst>
          </p:cNvPr>
          <p:cNvSpPr>
            <a:spLocks xmlns:a="http://schemas.openxmlformats.org/drawingml/2006/main" noGrp="1"/>
          </p:cNvSpPr>
          <p:nvPr/>
        </p:nvSpPr>
        <p:spPr>
          <a:xfrm xmlns:a="http://schemas.openxmlformats.org/drawingml/2006/main">
            <a:off x="9201150" y="1428750"/>
            <a:ext cx="28575" cy="6038850"/>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DE41375F-0AE5-4F3B-8F68-5727567A857F}"/>
              </a:ext>
            </a:extLst>
          </p:cNvPr>
          <p:cNvSpPr>
            <a:spLocks xmlns:a="http://schemas.openxmlformats.org/drawingml/2006/main" noGrp="1"/>
          </p:cNvSpPr>
          <p:nvPr/>
        </p:nvSpPr>
        <p:spPr>
          <a:xfrm xmlns:a="http://schemas.openxmlformats.org/drawingml/2006/main">
            <a:off x="9601200" y="186690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10233D"/>
                </a:solidFill>
                <a:latin typeface="Manrope"/>
                <a:ea typeface="Manrope"/>
                <a:cs typeface="Manrope"/>
              </a:defRPr>
            </a:pPr>
            <a:r>
              <a:rPr sz="4200" b="1">
                <a:solidFill>
                  <a:srgbClr val="10233D"/>
                </a:solidFill>
                <a:latin typeface="Manrope"/>
                <a:ea typeface="Manrope"/>
                <a:cs typeface="Manrope"/>
              </a:rPr>
              <a:t>Long tasks</a:t>
            </a:r>
          </a:p>
        </p:txBody>
      </p:sp>
      <p:sp>
        <p:nvSpPr>
          <p:cNvPr id="5" name="">
            <a:extLst xmlns:a="http://schemas.openxmlformats.org/drawingml/2006/main">
              <a:ext uri="{FF2B5EF4-FFF2-40B4-BE49-F238E27FC236}">
                <a16:creationId xmlns:a16="http://schemas.microsoft.com/office/drawing/2014/main" id="{859F7ECA-50CF-427A-BFFC-7DB863C563AF}"/>
              </a:ext>
            </a:extLst>
          </p:cNvPr>
          <p:cNvSpPr>
            <a:spLocks xmlns:a="http://schemas.openxmlformats.org/drawingml/2006/main" noGrp="1"/>
          </p:cNvSpPr>
          <p:nvPr/>
        </p:nvSpPr>
        <p:spPr>
          <a:xfrm xmlns:a="http://schemas.openxmlformats.org/drawingml/2006/main">
            <a:off x="9601200" y="253365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10233D"/>
                </a:solidFill>
                <a:latin typeface="Manrope"/>
                <a:ea typeface="Manrope"/>
                <a:cs typeface="Manrope"/>
              </a:defRPr>
            </a:pPr>
            <a:r>
              <a:rPr sz="4200" b="1">
                <a:solidFill>
                  <a:srgbClr val="10233D"/>
                </a:solidFill>
                <a:latin typeface="Manrope"/>
                <a:ea typeface="Manrope"/>
                <a:cs typeface="Manrope"/>
              </a:rPr>
              <a:t>are getting</a:t>
            </a:r>
          </a:p>
        </p:txBody>
      </p:sp>
      <p:sp>
        <p:nvSpPr>
          <p:cNvPr id="6" name="">
            <a:extLst xmlns:a="http://schemas.openxmlformats.org/drawingml/2006/main">
              <a:ext uri="{FF2B5EF4-FFF2-40B4-BE49-F238E27FC236}">
                <a16:creationId xmlns:a16="http://schemas.microsoft.com/office/drawing/2014/main" id="{B764EFA2-73AB-43D6-A937-8934B55F9A4F}"/>
              </a:ext>
            </a:extLst>
          </p:cNvPr>
          <p:cNvSpPr>
            <a:spLocks xmlns:a="http://schemas.openxmlformats.org/drawingml/2006/main" noGrp="1"/>
          </p:cNvSpPr>
          <p:nvPr/>
        </p:nvSpPr>
        <p:spPr>
          <a:xfrm xmlns:a="http://schemas.openxmlformats.org/drawingml/2006/main">
            <a:off x="9601200" y="320040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10233D"/>
                </a:solidFill>
                <a:latin typeface="Manrope"/>
                <a:ea typeface="Manrope"/>
                <a:cs typeface="Manrope"/>
              </a:defRPr>
            </a:pPr>
            <a:r>
              <a:rPr sz="4200" b="1">
                <a:solidFill>
                  <a:srgbClr val="10233D"/>
                </a:solidFill>
                <a:latin typeface="Manrope"/>
                <a:ea typeface="Manrope"/>
                <a:cs typeface="Manrope"/>
              </a:rPr>
              <a:t>longer</a:t>
            </a:r>
          </a:p>
        </p:txBody>
      </p:sp>
      <p:sp>
        <p:nvSpPr>
          <p:cNvPr id="7" name="">
            <a:extLst xmlns:a="http://schemas.openxmlformats.org/drawingml/2006/main">
              <a:ext uri="{FF2B5EF4-FFF2-40B4-BE49-F238E27FC236}">
                <a16:creationId xmlns:a16="http://schemas.microsoft.com/office/drawing/2014/main" id="{95D98782-D3E2-48CA-A961-E60269AFCBE1}"/>
              </a:ext>
            </a:extLst>
          </p:cNvPr>
          <p:cNvSpPr>
            <a:spLocks xmlns:a="http://schemas.openxmlformats.org/drawingml/2006/main" noGrp="1"/>
          </p:cNvSpPr>
          <p:nvPr/>
        </p:nvSpPr>
        <p:spPr>
          <a:xfrm xmlns:a="http://schemas.openxmlformats.org/drawingml/2006/main">
            <a:off x="9601200" y="3943350"/>
            <a:ext cx="5143500" cy="3509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800" b="0">
                <a:solidFill>
                  <a:srgbClr val="526174"/>
                </a:solidFill>
                <a:latin typeface="PingFang HK"/>
                <a:ea typeface="PingFang HK"/>
                <a:cs typeface="PingFang HK"/>
              </a:defRPr>
            </a:pPr>
            <a:r>
              <a:rPr sz="1800" b="0">
                <a:solidFill>
                  <a:srgbClr val="526174"/>
                </a:solidFill>
                <a:latin typeface="PingFang HK"/>
                <a:ea typeface="PingFang HK"/>
                <a:cs typeface="PingFang HK"/>
              </a:rPr>
              <a:t>長任務，開始能持續更久了。</a:t>
            </a:r>
          </a:p>
        </p:txBody>
      </p:sp>
      <p:sp>
        <p:nvSpPr>
          <p:cNvPr id="8" name="">
            <a:extLst xmlns:a="http://schemas.openxmlformats.org/drawingml/2006/main">
              <a:ext uri="{FF2B5EF4-FFF2-40B4-BE49-F238E27FC236}">
                <a16:creationId xmlns:a16="http://schemas.microsoft.com/office/drawing/2014/main" id="{C46955FE-47C9-4913-BE35-4DB42F1F70EC}"/>
              </a:ext>
            </a:extLst>
          </p:cNvPr>
          <p:cNvSpPr>
            <a:spLocks xmlns:a="http://schemas.openxmlformats.org/drawingml/2006/main" noGrp="1"/>
          </p:cNvSpPr>
          <p:nvPr/>
        </p:nvSpPr>
        <p:spPr>
          <a:xfrm xmlns:a="http://schemas.openxmlformats.org/drawingml/2006/main">
            <a:off x="9601200" y="5067300"/>
            <a:ext cx="50958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10233D"/>
                </a:solidFill>
                <a:latin typeface="Manrope"/>
                <a:ea typeface="Manrope"/>
                <a:cs typeface="Manrope"/>
              </a:defRPr>
            </a:pPr>
            <a:r>
              <a:rPr sz="2025" b="0">
                <a:solidFill>
                  <a:srgbClr val="10233D"/>
                </a:solidFill>
                <a:latin typeface="Manrope"/>
                <a:ea typeface="Manrope"/>
                <a:cs typeface="Manrope"/>
              </a:rPr>
              <a:t>This is the longest-running tail</a:t>
            </a:r>
          </a:p>
        </p:txBody>
      </p:sp>
      <p:sp>
        <p:nvSpPr>
          <p:cNvPr id="9" name="">
            <a:extLst xmlns:a="http://schemas.openxmlformats.org/drawingml/2006/main">
              <a:ext uri="{FF2B5EF4-FFF2-40B4-BE49-F238E27FC236}">
                <a16:creationId xmlns:a16="http://schemas.microsoft.com/office/drawing/2014/main" id="{5817526C-B5BF-49E7-ACFE-64F22891ECFA}"/>
              </a:ext>
            </a:extLst>
          </p:cNvPr>
          <p:cNvSpPr>
            <a:spLocks xmlns:a="http://schemas.openxmlformats.org/drawingml/2006/main" noGrp="1"/>
          </p:cNvSpPr>
          <p:nvPr/>
        </p:nvSpPr>
        <p:spPr>
          <a:xfrm xmlns:a="http://schemas.openxmlformats.org/drawingml/2006/main">
            <a:off x="9601200" y="5436394"/>
            <a:ext cx="5095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526174"/>
                </a:solidFill>
                <a:latin typeface="PingFang HK"/>
                <a:ea typeface="PingFang HK"/>
                <a:cs typeface="PingFang HK"/>
              </a:defRPr>
            </a:pPr>
            <a:r>
              <a:rPr sz="1350" b="0">
                <a:solidFill>
                  <a:srgbClr val="526174"/>
                </a:solidFill>
                <a:latin typeface="PingFang HK"/>
                <a:ea typeface="PingFang HK"/>
                <a:cs typeface="PingFang HK"/>
              </a:rPr>
              <a:t>圖中展示運行最久的一小部分</a:t>
            </a:r>
          </a:p>
        </p:txBody>
      </p:sp>
      <p:sp>
        <p:nvSpPr>
          <p:cNvPr id="10" name="">
            <a:extLst xmlns:a="http://schemas.openxmlformats.org/drawingml/2006/main">
              <a:ext uri="{FF2B5EF4-FFF2-40B4-BE49-F238E27FC236}">
                <a16:creationId xmlns:a16="http://schemas.microsoft.com/office/drawing/2014/main" id="{D54B60A0-1B91-42A5-A85A-52A48C6413FD}"/>
              </a:ext>
            </a:extLst>
          </p:cNvPr>
          <p:cNvSpPr>
            <a:spLocks xmlns:a="http://schemas.openxmlformats.org/drawingml/2006/main" noGrp="1"/>
          </p:cNvSpPr>
          <p:nvPr/>
        </p:nvSpPr>
        <p:spPr>
          <a:xfrm xmlns:a="http://schemas.openxmlformats.org/drawingml/2006/main">
            <a:off x="9601200" y="5845969"/>
            <a:ext cx="50958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10233D"/>
                </a:solidFill>
                <a:latin typeface="Manrope"/>
                <a:ea typeface="Manrope"/>
                <a:cs typeface="Manrope"/>
              </a:defRPr>
            </a:pPr>
            <a:r>
              <a:rPr sz="2025" b="0">
                <a:solidFill>
                  <a:srgbClr val="10233D"/>
                </a:solidFill>
                <a:latin typeface="Manrope"/>
                <a:ea typeface="Manrope"/>
                <a:cs typeface="Manrope"/>
              </a:rPr>
              <a:t>Typical tasks are much shorter</a:t>
            </a:r>
          </a:p>
        </p:txBody>
      </p:sp>
      <p:sp>
        <p:nvSpPr>
          <p:cNvPr id="11" name="">
            <a:extLst xmlns:a="http://schemas.openxmlformats.org/drawingml/2006/main">
              <a:ext uri="{FF2B5EF4-FFF2-40B4-BE49-F238E27FC236}">
                <a16:creationId xmlns:a16="http://schemas.microsoft.com/office/drawing/2014/main" id="{35994725-1593-4C9F-A0DD-33967545A2DE}"/>
              </a:ext>
            </a:extLst>
          </p:cNvPr>
          <p:cNvSpPr>
            <a:spLocks xmlns:a="http://schemas.openxmlformats.org/drawingml/2006/main" noGrp="1"/>
          </p:cNvSpPr>
          <p:nvPr/>
        </p:nvSpPr>
        <p:spPr>
          <a:xfrm xmlns:a="http://schemas.openxmlformats.org/drawingml/2006/main">
            <a:off x="9601200" y="6215063"/>
            <a:ext cx="5095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526174"/>
                </a:solidFill>
                <a:latin typeface="PingFang HK"/>
                <a:ea typeface="PingFang HK"/>
                <a:cs typeface="PingFang HK"/>
              </a:defRPr>
            </a:pPr>
            <a:r>
              <a:rPr sz="1350" b="0">
                <a:solidFill>
                  <a:srgbClr val="526174"/>
                </a:solidFill>
                <a:latin typeface="PingFang HK"/>
                <a:ea typeface="PingFang HK"/>
                <a:cs typeface="PingFang HK"/>
              </a:rPr>
              <a:t>日常任務仍然短得多</a:t>
            </a:r>
          </a:p>
        </p:txBody>
      </p:sp>
      <p:sp>
        <p:nvSpPr>
          <p:cNvPr id="12" name="">
            <a:extLst xmlns:a="http://schemas.openxmlformats.org/drawingml/2006/main">
              <a:ext uri="{FF2B5EF4-FFF2-40B4-BE49-F238E27FC236}">
                <a16:creationId xmlns:a16="http://schemas.microsoft.com/office/drawing/2014/main" id="{E1C3786F-D702-4F11-95C9-C780E65EE960}"/>
              </a:ext>
            </a:extLst>
          </p:cNvPr>
          <p:cNvSpPr>
            <a:spLocks xmlns:a="http://schemas.openxmlformats.org/drawingml/2006/main" noGrp="1"/>
          </p:cNvSpPr>
          <p:nvPr/>
        </p:nvSpPr>
        <p:spPr>
          <a:xfrm xmlns:a="http://schemas.openxmlformats.org/drawingml/2006/main">
            <a:off x="9601200" y="7305675"/>
            <a:ext cx="507682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E64F2A"/>
                </a:solidFill>
                <a:latin typeface="Manrope"/>
                <a:ea typeface="Manrope"/>
                <a:cs typeface="Manrope"/>
              </a:defRPr>
            </a:pPr>
            <a:r>
              <a:rPr sz="1500" b="1">
                <a:solidFill>
                  <a:srgbClr val="E64F2A"/>
                </a:solidFill>
                <a:latin typeface="Manrope"/>
                <a:ea typeface="Manrope"/>
                <a:cs typeface="Manrope"/>
              </a:rPr>
              <a:t>99.9th percentile; median around 45 seconds</a:t>
            </a:r>
          </a:p>
        </p:txBody>
      </p:sp>
      <p:sp>
        <p:nvSpPr>
          <p:cNvPr id="13" name="">
            <a:extLst xmlns:a="http://schemas.openxmlformats.org/drawingml/2006/main">
              <a:ext uri="{FF2B5EF4-FFF2-40B4-BE49-F238E27FC236}">
                <a16:creationId xmlns:a16="http://schemas.microsoft.com/office/drawing/2014/main" id="{8642002B-6FC1-4832-B541-56FA20AF9B03}"/>
              </a:ext>
            </a:extLst>
          </p:cNvPr>
          <p:cNvSpPr>
            <a:spLocks xmlns:a="http://schemas.openxmlformats.org/drawingml/2006/main" noGrp="1"/>
          </p:cNvSpPr>
          <p:nvPr/>
        </p:nvSpPr>
        <p:spPr>
          <a:xfrm xmlns:a="http://schemas.openxmlformats.org/drawingml/2006/main">
            <a:off x="9601200" y="7572375"/>
            <a:ext cx="5067300" cy="21621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526174"/>
                </a:solidFill>
                <a:latin typeface="PingFang HK"/>
                <a:ea typeface="PingFang HK"/>
                <a:cs typeface="PingFang HK"/>
              </a:defRPr>
            </a:pPr>
            <a:r>
              <a:rPr sz="1200" b="0">
                <a:solidFill>
                  <a:srgbClr val="526174"/>
                </a:solidFill>
                <a:latin typeface="PingFang HK"/>
                <a:ea typeface="PingFang HK"/>
                <a:cs typeface="PingFang HK"/>
              </a:rPr>
              <a:t>不能把最長尾部當成日常水平</a:t>
            </a:r>
          </a:p>
        </p:txBody>
      </p:sp>
      <p:sp>
        <p:nvSpPr>
          <p:cNvPr id="14" name="">
            <a:extLst xmlns:a="http://schemas.openxmlformats.org/drawingml/2006/main">
              <a:ext uri="{FF2B5EF4-FFF2-40B4-BE49-F238E27FC236}">
                <a16:creationId xmlns:a16="http://schemas.microsoft.com/office/drawing/2014/main" id="{731F7B42-EC08-4BDC-8013-AB234B5A1A81}"/>
              </a:ext>
            </a:extLst>
          </p:cNvPr>
          <p:cNvSpPr>
            <a:spLocks xmlns:a="http://schemas.openxmlformats.org/drawingml/2006/main" noGrp="1"/>
          </p:cNvSpPr>
          <p:nvPr/>
        </p:nvSpPr>
        <p:spPr>
          <a:xfrm xmlns:a="http://schemas.openxmlformats.org/drawingml/2006/main">
            <a:off x="609600" y="1257300"/>
            <a:ext cx="8439150" cy="3286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950" b="0">
                <a:solidFill>
                  <a:srgbClr val="526174"/>
                </a:solidFill>
                <a:latin typeface="Manrope"/>
                <a:ea typeface="Manrope"/>
                <a:cs typeface="Manrope"/>
              </a:defRPr>
            </a:pPr>
            <a:r>
              <a:rPr sz="1950" b="0">
                <a:solidFill>
                  <a:srgbClr val="526174"/>
                </a:solidFill>
                <a:latin typeface="Manrope"/>
                <a:ea typeface="Manrope"/>
                <a:cs typeface="Manrope"/>
              </a:rPr>
              <a:t>How long Claude Code works before stopping</a:t>
            </a:r>
          </a:p>
        </p:txBody>
      </p:sp>
      <p:sp>
        <p:nvSpPr>
          <p:cNvPr id="15" name="">
            <a:extLst xmlns:a="http://schemas.openxmlformats.org/drawingml/2006/main">
              <a:ext uri="{FF2B5EF4-FFF2-40B4-BE49-F238E27FC236}">
                <a16:creationId xmlns:a16="http://schemas.microsoft.com/office/drawing/2014/main" id="{AB206662-E407-4636-9962-0EA809FB7052}"/>
              </a:ext>
            </a:extLst>
          </p:cNvPr>
          <p:cNvSpPr>
            <a:spLocks xmlns:a="http://schemas.openxmlformats.org/drawingml/2006/main" noGrp="1"/>
          </p:cNvSpPr>
          <p:nvPr/>
        </p:nvSpPr>
        <p:spPr>
          <a:xfrm xmlns:a="http://schemas.openxmlformats.org/drawingml/2006/main">
            <a:off x="619125" y="1624013"/>
            <a:ext cx="8382000" cy="2452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75" b="0">
                <a:solidFill>
                  <a:srgbClr val="526174"/>
                </a:solidFill>
                <a:latin typeface="PingFang HK"/>
                <a:ea typeface="PingFang HK"/>
                <a:cs typeface="PingFang HK"/>
              </a:defRPr>
            </a:pPr>
            <a:r>
              <a:rPr sz="1275" b="0">
                <a:solidFill>
                  <a:srgbClr val="526174"/>
                </a:solidFill>
                <a:latin typeface="PingFang HK"/>
                <a:ea typeface="PingFang HK"/>
                <a:cs typeface="PingFang HK"/>
              </a:rPr>
              <a:t>Claude Code 單次連續執行時長的 99.9 分位數</a:t>
            </a:r>
          </a:p>
        </p:txBody>
      </p:sp>
      <p:pic>
        <p:nvPicPr>
          <p:cNvPr id="34" name=""/>
          <p:cNvPicPr>
            <a:picLocks xmlns:a="http://schemas.openxmlformats.org/drawingml/2006/main" noChangeAspect="1"/>
          </p:cNvPicPr>
          <p:nvPr/>
        </p:nvPicPr>
        <p:blipFill>
          <a:blip xmlns:r="http://schemas.openxmlformats.org/officeDocument/2006/relationships" xmlns:a="http://schemas.openxmlformats.org/drawingml/2006/main" r:embed="Re65ddc5b1e024d44"/>
          <a:stretch xmlns:a="http://schemas.openxmlformats.org/drawingml/2006/main"/>
        </p:blipFill>
        <p:spPr>
          <a:xfrm xmlns:a="http://schemas.openxmlformats.org/drawingml/2006/main">
            <a:off x="495300" y="2349698"/>
            <a:ext cx="8477250" cy="4768453"/>
          </a:xfrm>
          <a:prstGeom xmlns:a="http://schemas.openxmlformats.org/drawingml/2006/main" prst="rect">
            <a:avLst/>
          </a:prstGeom>
        </p:spPr>
      </p:pic>
      <p:sp>
        <p:nvSpPr>
          <p:cNvPr id="17" name="">
            <a:extLst xmlns:a="http://schemas.openxmlformats.org/drawingml/2006/main">
              <a:ext uri="{FF2B5EF4-FFF2-40B4-BE49-F238E27FC236}">
                <a16:creationId xmlns:a16="http://schemas.microsoft.com/office/drawing/2014/main" id="{CD9E78C1-7814-4944-ACE2-90B158472F81}"/>
              </a:ext>
            </a:extLst>
          </p:cNvPr>
          <p:cNvSpPr>
            <a:spLocks xmlns:a="http://schemas.openxmlformats.org/drawingml/2006/main" noGrp="1"/>
          </p:cNvSpPr>
          <p:nvPr/>
        </p:nvSpPr>
        <p:spPr>
          <a:xfrm xmlns:a="http://schemas.openxmlformats.org/drawingml/2006/main">
            <a:off x="495300" y="8010525"/>
            <a:ext cx="13001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526174"/>
                </a:solidFill>
                <a:latin typeface="Manrope"/>
                <a:ea typeface="Manrope"/>
                <a:cs typeface="Manrope"/>
              </a:defRPr>
            </a:pPr>
            <a:r>
              <a:rPr sz="1200" b="0">
                <a:solidFill>
                  <a:srgbClr val="526174"/>
                </a:solidFill>
                <a:latin typeface="Manrope"/>
                <a:ea typeface="Manrope"/>
                <a:cs typeface="Manrope"/>
              </a:rPr>
              <a:t>Anthropic / Measuring agent autonomy / February 18, 2026</a:t>
            </a:r>
          </a:p>
        </p:txBody>
      </p:sp>
      <p:sp>
        <p:nvSpPr>
          <p:cNvPr id="18" name="">
            <a:extLst xmlns:a="http://schemas.openxmlformats.org/drawingml/2006/main">
              <a:ext uri="{FF2B5EF4-FFF2-40B4-BE49-F238E27FC236}">
                <a16:creationId xmlns:a16="http://schemas.microsoft.com/office/drawing/2014/main" id="{E580740D-512F-478B-AE1D-A314D6E54127}"/>
              </a:ext>
            </a:extLst>
          </p:cNvPr>
          <p:cNvSpPr>
            <a:spLocks xmlns:a="http://schemas.openxmlformats.org/drawingml/2006/main" noGrp="1"/>
          </p:cNvSpPr>
          <p:nvPr/>
        </p:nvSpPr>
        <p:spPr>
          <a:xfrm xmlns:a="http://schemas.openxmlformats.org/drawingml/2006/main">
            <a:off x="13668375" y="8001000"/>
            <a:ext cx="10953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defRPr sz="1350" b="1">
                <a:solidFill>
                  <a:srgbClr val="526174"/>
                </a:solidFill>
                <a:latin typeface="Manrope"/>
                <a:ea typeface="Manrope"/>
                <a:cs typeface="Manrope"/>
              </a:defRPr>
            </a:pPr>
            <a:r>
              <a:rPr sz="1350" b="1">
                <a:solidFill>
                  <a:srgbClr val="526174"/>
                </a:solidFill>
                <a:latin typeface="Manrope"/>
                <a:ea typeface="Manrope"/>
                <a:cs typeface="Manrope"/>
              </a:rPr>
              <a:t>20 / 27</a:t>
            </a:r>
          </a:p>
        </p:txBody>
      </p:sp>
    </p:spTree>
    <p:extLst>
      <p:ext uri="{BB962C8B-B14F-4D97-AF65-F5344CB8AC3E}">
        <p14:creationId xmlns:p14="http://schemas.microsoft.com/office/powerpoint/2010/main" val="543193790"/>
      </p:ext>
    </p:extLst>
  </p:cSld>
</p:sld>
</file>

<file path=ppt/slides/slide21.xml><?xml version="1.0" encoding="utf-8"?>
<p:sld xmlns:p="http://schemas.openxmlformats.org/presentationml/2006/main">
  <p:cSld>
    <p:bg>
      <p:bgPr>
        <a:solidFill xmlns:a="http://schemas.openxmlformats.org/drawingml/2006/main">
          <a:srgbClr val="07111E"/>
        </a:solidFill>
      </p:bgPr>
    </p:bg>
    <p:spTree>
      <p:nvGrpSpPr>
        <p:cNvPr id="1" name=""/>
        <p:cNvGrpSpPr/>
        <p:nvPr/>
      </p:nvGrpSpPr>
      <p:grpSpPr>
        <a:xfrm xmlns:a="http://schemas.openxmlformats.org/drawingml/2006/main"/>
      </p:grpSpPr>
      <p:sp>
        <p:nvSpPr>
          <p:cNvPr id="26" name="">
            <a:extLst xmlns:a="http://schemas.openxmlformats.org/drawingml/2006/main">
              <a:ext uri="{FF2B5EF4-FFF2-40B4-BE49-F238E27FC236}">
                <a16:creationId xmlns:a16="http://schemas.microsoft.com/office/drawing/2014/main" id="{92D79B8B-D057-4F9E-BCC0-34131B70EB9D}"/>
              </a:ext>
            </a:extLst>
          </p:cNvPr>
          <p:cNvSpPr>
            <a:spLocks xmlns:a="http://schemas.openxmlformats.org/drawingml/2006/main" noGrp="1"/>
          </p:cNvSpPr>
          <p:nvPr/>
        </p:nvSpPr>
        <p:spPr>
          <a:xfrm xmlns:a="http://schemas.openxmlformats.org/drawingml/2006/main">
            <a:off x="495300" y="381000"/>
            <a:ext cx="1381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FF8D6F"/>
                </a:solidFill>
                <a:latin typeface="Manrope"/>
                <a:ea typeface="Manrope"/>
                <a:cs typeface="Manrope"/>
              </a:defRPr>
            </a:pPr>
            <a:r>
              <a:rPr sz="1500" b="1">
                <a:solidFill>
                  <a:srgbClr val="FF8D6F"/>
                </a:solidFill>
                <a:latin typeface="Manrope"/>
                <a:ea typeface="Manrope"/>
                <a:cs typeface="Manrope"/>
              </a:rPr>
              <a:t>04 / PRACTICE / ONE HOUR</a:t>
            </a:r>
          </a:p>
        </p:txBody>
      </p:sp>
      <p:sp>
        <p:nvSpPr>
          <p:cNvPr id="2" name="">
            <a:extLst xmlns:a="http://schemas.openxmlformats.org/drawingml/2006/main">
              <a:ext uri="{FF2B5EF4-FFF2-40B4-BE49-F238E27FC236}">
                <a16:creationId xmlns:a16="http://schemas.microsoft.com/office/drawing/2014/main" id="{78A0FAD2-695B-463E-82D7-5D164E95649B}"/>
              </a:ext>
            </a:extLst>
          </p:cNvPr>
          <p:cNvSpPr>
            <a:spLocks xmlns:a="http://schemas.openxmlformats.org/drawingml/2006/main" noGrp="1"/>
          </p:cNvSpPr>
          <p:nvPr/>
        </p:nvSpPr>
        <p:spPr>
          <a:xfrm xmlns:a="http://schemas.openxmlformats.org/drawingml/2006/main">
            <a:off x="495300" y="914400"/>
            <a:ext cx="14249400" cy="19050"/>
          </a:xfrm>
          <a:prstGeom xmlns:a="http://schemas.openxmlformats.org/drawingml/2006/main" prst="rect">
            <a:avLst/>
          </a:prstGeom>
          <a:solidFill xmlns:a="http://schemas.openxmlformats.org/drawingml/2006/main">
            <a:srgbClr val="2A384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53AE927E-A4B8-4520-A63F-ADD6648D77E4}"/>
              </a:ext>
            </a:extLst>
          </p:cNvPr>
          <p:cNvSpPr>
            <a:spLocks xmlns:a="http://schemas.openxmlformats.org/drawingml/2006/main" noGrp="1"/>
          </p:cNvSpPr>
          <p:nvPr/>
        </p:nvSpPr>
        <p:spPr>
          <a:xfrm xmlns:a="http://schemas.openxmlformats.org/drawingml/2006/main">
            <a:off x="9201150" y="1428750"/>
            <a:ext cx="28575" cy="6038850"/>
          </a:xfrm>
          <a:prstGeom xmlns:a="http://schemas.openxmlformats.org/drawingml/2006/main" prst="rect">
            <a:avLst/>
          </a:prstGeom>
          <a:solidFill xmlns:a="http://schemas.openxmlformats.org/drawingml/2006/main">
            <a:srgbClr val="253449"/>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72523AAE-346C-4152-8D5B-F321B37CD6C6}"/>
              </a:ext>
            </a:extLst>
          </p:cNvPr>
          <p:cNvSpPr>
            <a:spLocks xmlns:a="http://schemas.openxmlformats.org/drawingml/2006/main" noGrp="1"/>
          </p:cNvSpPr>
          <p:nvPr/>
        </p:nvSpPr>
        <p:spPr>
          <a:xfrm xmlns:a="http://schemas.openxmlformats.org/drawingml/2006/main">
            <a:off x="9601200" y="186690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FFFDF8"/>
                </a:solidFill>
                <a:latin typeface="Manrope"/>
                <a:ea typeface="Manrope"/>
                <a:cs typeface="Manrope"/>
              </a:defRPr>
            </a:pPr>
            <a:r>
              <a:rPr sz="4200" b="1">
                <a:solidFill>
                  <a:srgbClr val="FFFDF8"/>
                </a:solidFill>
                <a:latin typeface="Manrope"/>
                <a:ea typeface="Manrope"/>
                <a:cs typeface="Manrope"/>
              </a:rPr>
              <a:t>Could an agent</a:t>
            </a:r>
          </a:p>
        </p:txBody>
      </p:sp>
      <p:sp>
        <p:nvSpPr>
          <p:cNvPr id="5" name="">
            <a:extLst xmlns:a="http://schemas.openxmlformats.org/drawingml/2006/main">
              <a:ext uri="{FF2B5EF4-FFF2-40B4-BE49-F238E27FC236}">
                <a16:creationId xmlns:a16="http://schemas.microsoft.com/office/drawing/2014/main" id="{02EF544D-2919-44F0-A69A-6D0C8C678FF1}"/>
              </a:ext>
            </a:extLst>
          </p:cNvPr>
          <p:cNvSpPr>
            <a:spLocks xmlns:a="http://schemas.openxmlformats.org/drawingml/2006/main" noGrp="1"/>
          </p:cNvSpPr>
          <p:nvPr/>
        </p:nvSpPr>
        <p:spPr>
          <a:xfrm xmlns:a="http://schemas.openxmlformats.org/drawingml/2006/main">
            <a:off x="9601200" y="253365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FFFDF8"/>
                </a:solidFill>
                <a:latin typeface="Manrope"/>
                <a:ea typeface="Manrope"/>
                <a:cs typeface="Manrope"/>
              </a:defRPr>
            </a:pPr>
            <a:r>
              <a:rPr sz="4200" b="1">
                <a:solidFill>
                  <a:srgbClr val="FFFDF8"/>
                </a:solidFill>
                <a:latin typeface="Manrope"/>
                <a:ea typeface="Manrope"/>
                <a:cs typeface="Manrope"/>
              </a:rPr>
              <a:t>advance an hour</a:t>
            </a:r>
          </a:p>
        </p:txBody>
      </p:sp>
      <p:sp>
        <p:nvSpPr>
          <p:cNvPr id="6" name="">
            <a:extLst xmlns:a="http://schemas.openxmlformats.org/drawingml/2006/main">
              <a:ext uri="{FF2B5EF4-FFF2-40B4-BE49-F238E27FC236}">
                <a16:creationId xmlns:a16="http://schemas.microsoft.com/office/drawing/2014/main" id="{4B3FC295-A947-4615-AB2F-13D526EE2281}"/>
              </a:ext>
            </a:extLst>
          </p:cNvPr>
          <p:cNvSpPr>
            <a:spLocks xmlns:a="http://schemas.openxmlformats.org/drawingml/2006/main" noGrp="1"/>
          </p:cNvSpPr>
          <p:nvPr/>
        </p:nvSpPr>
        <p:spPr>
          <a:xfrm xmlns:a="http://schemas.openxmlformats.org/drawingml/2006/main">
            <a:off x="9601200" y="320040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FFFDF8"/>
                </a:solidFill>
                <a:latin typeface="Manrope"/>
                <a:ea typeface="Manrope"/>
                <a:cs typeface="Manrope"/>
              </a:defRPr>
            </a:pPr>
            <a:r>
              <a:rPr sz="4200" b="1">
                <a:solidFill>
                  <a:srgbClr val="FFFDF8"/>
                </a:solidFill>
                <a:latin typeface="Manrope"/>
                <a:ea typeface="Manrope"/>
                <a:cs typeface="Manrope"/>
              </a:rPr>
              <a:t>of useful work?</a:t>
            </a:r>
          </a:p>
        </p:txBody>
      </p:sp>
      <p:sp>
        <p:nvSpPr>
          <p:cNvPr id="7" name="">
            <a:extLst xmlns:a="http://schemas.openxmlformats.org/drawingml/2006/main">
              <a:ext uri="{FF2B5EF4-FFF2-40B4-BE49-F238E27FC236}">
                <a16:creationId xmlns:a16="http://schemas.microsoft.com/office/drawing/2014/main" id="{3E93F544-7018-4B1B-BD4D-48EB8A211AD6}"/>
              </a:ext>
            </a:extLst>
          </p:cNvPr>
          <p:cNvSpPr>
            <a:spLocks xmlns:a="http://schemas.openxmlformats.org/drawingml/2006/main" noGrp="1"/>
          </p:cNvSpPr>
          <p:nvPr/>
        </p:nvSpPr>
        <p:spPr>
          <a:xfrm xmlns:a="http://schemas.openxmlformats.org/drawingml/2006/main">
            <a:off x="9601200" y="3943350"/>
            <a:ext cx="5143500" cy="3509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800" b="0">
                <a:solidFill>
                  <a:srgbClr val="BDC9D6"/>
                </a:solidFill>
                <a:latin typeface="PingFang HK"/>
                <a:ea typeface="PingFang HK"/>
                <a:cs typeface="PingFang HK"/>
              </a:defRPr>
            </a:pPr>
            <a:r>
              <a:rPr sz="1800" b="0">
                <a:solidFill>
                  <a:srgbClr val="BDC9D6"/>
                </a:solidFill>
                <a:latin typeface="PingFang HK"/>
                <a:ea typeface="PingFang HK"/>
                <a:cs typeface="PingFang HK"/>
              </a:rPr>
              <a:t>你能讓 Agent自主推進一小時工作嗎？</a:t>
            </a:r>
          </a:p>
        </p:txBody>
      </p:sp>
      <p:sp>
        <p:nvSpPr>
          <p:cNvPr id="8" name="">
            <a:extLst xmlns:a="http://schemas.openxmlformats.org/drawingml/2006/main">
              <a:ext uri="{FF2B5EF4-FFF2-40B4-BE49-F238E27FC236}">
                <a16:creationId xmlns:a16="http://schemas.microsoft.com/office/drawing/2014/main" id="{A29F0EAC-AC9F-4AE2-85EE-EBE1717AAA0D}"/>
              </a:ext>
            </a:extLst>
          </p:cNvPr>
          <p:cNvSpPr>
            <a:spLocks xmlns:a="http://schemas.openxmlformats.org/drawingml/2006/main" noGrp="1"/>
          </p:cNvSpPr>
          <p:nvPr/>
        </p:nvSpPr>
        <p:spPr>
          <a:xfrm xmlns:a="http://schemas.openxmlformats.org/drawingml/2006/main">
            <a:off x="9601200" y="5067300"/>
            <a:ext cx="50958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FFFDF8"/>
                </a:solidFill>
                <a:latin typeface="Manrope"/>
                <a:ea typeface="Manrope"/>
                <a:cs typeface="Manrope"/>
              </a:defRPr>
            </a:pPr>
            <a:r>
              <a:rPr sz="2025" b="0">
                <a:solidFill>
                  <a:srgbClr val="FFFDF8"/>
                </a:solidFill>
                <a:latin typeface="Manrope"/>
                <a:ea typeface="Manrope"/>
                <a:cs typeface="Manrope"/>
              </a:rPr>
              <a:t>Give it a clear task and materials</a:t>
            </a:r>
          </a:p>
        </p:txBody>
      </p:sp>
      <p:sp>
        <p:nvSpPr>
          <p:cNvPr id="9" name="">
            <a:extLst xmlns:a="http://schemas.openxmlformats.org/drawingml/2006/main">
              <a:ext uri="{FF2B5EF4-FFF2-40B4-BE49-F238E27FC236}">
                <a16:creationId xmlns:a16="http://schemas.microsoft.com/office/drawing/2014/main" id="{8873C16F-F2D8-412C-9786-D4698F56DF5C}"/>
              </a:ext>
            </a:extLst>
          </p:cNvPr>
          <p:cNvSpPr>
            <a:spLocks xmlns:a="http://schemas.openxmlformats.org/drawingml/2006/main" noGrp="1"/>
          </p:cNvSpPr>
          <p:nvPr/>
        </p:nvSpPr>
        <p:spPr>
          <a:xfrm xmlns:a="http://schemas.openxmlformats.org/drawingml/2006/main">
            <a:off x="9601200" y="5436394"/>
            <a:ext cx="5095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BDC9D6"/>
                </a:solidFill>
                <a:latin typeface="PingFang HK"/>
                <a:ea typeface="PingFang HK"/>
                <a:cs typeface="PingFang HK"/>
              </a:defRPr>
            </a:pPr>
            <a:r>
              <a:rPr sz="1350" b="0">
                <a:solidFill>
                  <a:srgbClr val="BDC9D6"/>
                </a:solidFill>
                <a:latin typeface="PingFang HK"/>
                <a:ea typeface="PingFang HK"/>
                <a:cs typeface="PingFang HK"/>
              </a:rPr>
              <a:t>任務清楚，材料夠用</a:t>
            </a:r>
          </a:p>
        </p:txBody>
      </p:sp>
      <p:sp>
        <p:nvSpPr>
          <p:cNvPr id="10" name="">
            <a:extLst xmlns:a="http://schemas.openxmlformats.org/drawingml/2006/main">
              <a:ext uri="{FF2B5EF4-FFF2-40B4-BE49-F238E27FC236}">
                <a16:creationId xmlns:a16="http://schemas.microsoft.com/office/drawing/2014/main" id="{ADC46810-086B-4A47-B554-7E6130B7B142}"/>
              </a:ext>
            </a:extLst>
          </p:cNvPr>
          <p:cNvSpPr>
            <a:spLocks xmlns:a="http://schemas.openxmlformats.org/drawingml/2006/main" noGrp="1"/>
          </p:cNvSpPr>
          <p:nvPr/>
        </p:nvSpPr>
        <p:spPr>
          <a:xfrm xmlns:a="http://schemas.openxmlformats.org/drawingml/2006/main">
            <a:off x="9601200" y="5845969"/>
            <a:ext cx="50958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FFFDF8"/>
                </a:solidFill>
                <a:latin typeface="Manrope"/>
                <a:ea typeface="Manrope"/>
                <a:cs typeface="Manrope"/>
              </a:defRPr>
            </a:pPr>
            <a:r>
              <a:rPr sz="2025" b="0">
                <a:solidFill>
                  <a:srgbClr val="FFFDF8"/>
                </a:solidFill>
                <a:latin typeface="Manrope"/>
                <a:ea typeface="Manrope"/>
                <a:cs typeface="Manrope"/>
              </a:rPr>
              <a:t>Define checks and stopping points</a:t>
            </a:r>
          </a:p>
        </p:txBody>
      </p:sp>
      <p:sp>
        <p:nvSpPr>
          <p:cNvPr id="11" name="">
            <a:extLst xmlns:a="http://schemas.openxmlformats.org/drawingml/2006/main">
              <a:ext uri="{FF2B5EF4-FFF2-40B4-BE49-F238E27FC236}">
                <a16:creationId xmlns:a16="http://schemas.microsoft.com/office/drawing/2014/main" id="{0CCDF3E2-D9E1-4592-AD3D-0A8A17A4C18F}"/>
              </a:ext>
            </a:extLst>
          </p:cNvPr>
          <p:cNvSpPr>
            <a:spLocks xmlns:a="http://schemas.openxmlformats.org/drawingml/2006/main" noGrp="1"/>
          </p:cNvSpPr>
          <p:nvPr/>
        </p:nvSpPr>
        <p:spPr>
          <a:xfrm xmlns:a="http://schemas.openxmlformats.org/drawingml/2006/main">
            <a:off x="9601200" y="6215063"/>
            <a:ext cx="5095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BDC9D6"/>
                </a:solidFill>
                <a:latin typeface="PingFang HK"/>
                <a:ea typeface="PingFang HK"/>
                <a:cs typeface="PingFang HK"/>
              </a:defRPr>
            </a:pPr>
            <a:r>
              <a:rPr sz="1350" b="0">
                <a:solidFill>
                  <a:srgbClr val="BDC9D6"/>
                </a:solidFill>
                <a:latin typeface="PingFang HK"/>
                <a:ea typeface="PingFang HK"/>
                <a:cs typeface="PingFang HK"/>
              </a:rPr>
              <a:t>知道怎樣檢查，也知道何時停下</a:t>
            </a:r>
          </a:p>
        </p:txBody>
      </p:sp>
      <p:sp>
        <p:nvSpPr>
          <p:cNvPr id="12" name="">
            <a:extLst xmlns:a="http://schemas.openxmlformats.org/drawingml/2006/main">
              <a:ext uri="{FF2B5EF4-FFF2-40B4-BE49-F238E27FC236}">
                <a16:creationId xmlns:a16="http://schemas.microsoft.com/office/drawing/2014/main" id="{BD09B803-BB31-4D89-A934-43642DA81CE7}"/>
              </a:ext>
            </a:extLst>
          </p:cNvPr>
          <p:cNvSpPr>
            <a:spLocks xmlns:a="http://schemas.openxmlformats.org/drawingml/2006/main" noGrp="1"/>
          </p:cNvSpPr>
          <p:nvPr/>
        </p:nvSpPr>
        <p:spPr>
          <a:xfrm xmlns:a="http://schemas.openxmlformats.org/drawingml/2006/main">
            <a:off x="9601200" y="7305675"/>
            <a:ext cx="507682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FF8D6F"/>
                </a:solidFill>
                <a:latin typeface="Manrope"/>
                <a:ea typeface="Manrope"/>
                <a:cs typeface="Manrope"/>
              </a:defRPr>
            </a:pPr>
            <a:r>
              <a:rPr sz="1500" b="1">
                <a:solidFill>
                  <a:srgbClr val="FF8D6F"/>
                </a:solidFill>
                <a:latin typeface="Manrope"/>
                <a:ea typeface="Manrope"/>
                <a:cs typeface="Manrope"/>
              </a:rPr>
              <a:t>Useful progress matters more than runtime</a:t>
            </a:r>
          </a:p>
        </p:txBody>
      </p:sp>
      <p:sp>
        <p:nvSpPr>
          <p:cNvPr id="13" name="">
            <a:extLst xmlns:a="http://schemas.openxmlformats.org/drawingml/2006/main">
              <a:ext uri="{FF2B5EF4-FFF2-40B4-BE49-F238E27FC236}">
                <a16:creationId xmlns:a16="http://schemas.microsoft.com/office/drawing/2014/main" id="{2D657462-D79D-43D4-8FBA-1E3DE3B15F4E}"/>
              </a:ext>
            </a:extLst>
          </p:cNvPr>
          <p:cNvSpPr>
            <a:spLocks xmlns:a="http://schemas.openxmlformats.org/drawingml/2006/main" noGrp="1"/>
          </p:cNvSpPr>
          <p:nvPr/>
        </p:nvSpPr>
        <p:spPr>
          <a:xfrm xmlns:a="http://schemas.openxmlformats.org/drawingml/2006/main">
            <a:off x="9601200" y="7572375"/>
            <a:ext cx="5067300" cy="21621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BDC9D6"/>
                </a:solidFill>
                <a:latin typeface="PingFang HK"/>
                <a:ea typeface="PingFang HK"/>
                <a:cs typeface="PingFang HK"/>
              </a:defRPr>
            </a:pPr>
            <a:r>
              <a:rPr sz="1200" b="0">
                <a:solidFill>
                  <a:srgbClr val="BDC9D6"/>
                </a:solidFill>
                <a:latin typeface="PingFang HK"/>
                <a:ea typeface="PingFang HK"/>
                <a:cs typeface="PingFang HK"/>
              </a:rPr>
              <a:t>成果質量比運行時長更重要</a:t>
            </a:r>
          </a:p>
        </p:txBody>
      </p:sp>
      <p:sp>
        <p:nvSpPr>
          <p:cNvPr id="14" name="">
            <a:extLst xmlns:a="http://schemas.openxmlformats.org/drawingml/2006/main">
              <a:ext uri="{FF2B5EF4-FFF2-40B4-BE49-F238E27FC236}">
                <a16:creationId xmlns:a16="http://schemas.microsoft.com/office/drawing/2014/main" id="{AEA69F1C-5563-4119-8CA0-1F466CD9A92F}"/>
              </a:ext>
            </a:extLst>
          </p:cNvPr>
          <p:cNvSpPr>
            <a:spLocks xmlns:a="http://schemas.openxmlformats.org/drawingml/2006/main" noGrp="1"/>
          </p:cNvSpPr>
          <p:nvPr/>
        </p:nvSpPr>
        <p:spPr>
          <a:xfrm xmlns:a="http://schemas.openxmlformats.org/drawingml/2006/main">
            <a:off x="495300" y="8010525"/>
            <a:ext cx="13001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BDC9D6"/>
                </a:solidFill>
                <a:latin typeface="Manrope"/>
                <a:ea typeface="Manrope"/>
                <a:cs typeface="Manrope"/>
              </a:defRPr>
            </a:pPr>
            <a:r>
              <a:rPr sz="1200" b="0">
                <a:solidFill>
                  <a:srgbClr val="BDC9D6"/>
                </a:solidFill>
                <a:latin typeface="Manrope"/>
                <a:ea typeface="Manrope"/>
                <a:cs typeface="Manrope"/>
              </a:rPr>
              <a:t>Bruce Huang / Practice goal, not a universal industry threshold</a:t>
            </a:r>
          </a:p>
        </p:txBody>
      </p:sp>
      <p:sp>
        <p:nvSpPr>
          <p:cNvPr id="15" name="">
            <a:extLst xmlns:a="http://schemas.openxmlformats.org/drawingml/2006/main">
              <a:ext uri="{FF2B5EF4-FFF2-40B4-BE49-F238E27FC236}">
                <a16:creationId xmlns:a16="http://schemas.microsoft.com/office/drawing/2014/main" id="{8304F558-BE5D-4BA9-9477-43FAFC603748}"/>
              </a:ext>
            </a:extLst>
          </p:cNvPr>
          <p:cNvSpPr>
            <a:spLocks xmlns:a="http://schemas.openxmlformats.org/drawingml/2006/main" noGrp="1"/>
          </p:cNvSpPr>
          <p:nvPr/>
        </p:nvSpPr>
        <p:spPr>
          <a:xfrm xmlns:a="http://schemas.openxmlformats.org/drawingml/2006/main">
            <a:off x="13668375" y="8001000"/>
            <a:ext cx="10953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defRPr sz="1350" b="1">
                <a:solidFill>
                  <a:srgbClr val="BDC9D6"/>
                </a:solidFill>
                <a:latin typeface="Manrope"/>
                <a:ea typeface="Manrope"/>
                <a:cs typeface="Manrope"/>
              </a:defRPr>
            </a:pPr>
            <a:r>
              <a:rPr sz="1350" b="1">
                <a:solidFill>
                  <a:srgbClr val="BDC9D6"/>
                </a:solidFill>
                <a:latin typeface="Manrope"/>
                <a:ea typeface="Manrope"/>
                <a:cs typeface="Manrope"/>
              </a:rPr>
              <a:t>21 / 27</a:t>
            </a:r>
          </a:p>
        </p:txBody>
      </p:sp>
      <p:sp>
        <p:nvSpPr>
          <p:cNvPr id="16" name="">
            <a:extLst xmlns:a="http://schemas.openxmlformats.org/drawingml/2006/main">
              <a:ext uri="{FF2B5EF4-FFF2-40B4-BE49-F238E27FC236}">
                <a16:creationId xmlns:a16="http://schemas.microsoft.com/office/drawing/2014/main" id="{97BA0EAD-E895-4BDD-A8E0-9D34AD86A541}"/>
              </a:ext>
            </a:extLst>
          </p:cNvPr>
          <p:cNvSpPr>
            <a:spLocks xmlns:a="http://schemas.openxmlformats.org/drawingml/2006/main" noGrp="1"/>
          </p:cNvSpPr>
          <p:nvPr/>
        </p:nvSpPr>
        <p:spPr>
          <a:xfrm xmlns:a="http://schemas.openxmlformats.org/drawingml/2006/main">
            <a:off x="857250" y="1400175"/>
            <a:ext cx="8001000" cy="376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250" b="1">
                <a:solidFill>
                  <a:srgbClr val="A0D6CB"/>
                </a:solidFill>
                <a:latin typeface="Manrope"/>
                <a:ea typeface="Manrope"/>
                <a:cs typeface="Manrope"/>
              </a:defRPr>
            </a:pPr>
            <a:r>
              <a:rPr sz="2250" b="1">
                <a:solidFill>
                  <a:srgbClr val="A0D6CB"/>
                </a:solidFill>
                <a:latin typeface="Manrope"/>
                <a:ea typeface="Manrope"/>
                <a:cs typeface="Manrope"/>
              </a:rPr>
              <a:t>An advanced practice goal</a:t>
            </a:r>
          </a:p>
        </p:txBody>
      </p:sp>
      <p:sp>
        <p:nvSpPr>
          <p:cNvPr id="17" name="">
            <a:extLst xmlns:a="http://schemas.openxmlformats.org/drawingml/2006/main">
              <a:ext uri="{FF2B5EF4-FFF2-40B4-BE49-F238E27FC236}">
                <a16:creationId xmlns:a16="http://schemas.microsoft.com/office/drawing/2014/main" id="{F9E91B90-535C-4972-8DB7-088176A9E61B}"/>
              </a:ext>
            </a:extLst>
          </p:cNvPr>
          <p:cNvSpPr>
            <a:spLocks xmlns:a="http://schemas.openxmlformats.org/drawingml/2006/main" noGrp="1"/>
          </p:cNvSpPr>
          <p:nvPr/>
        </p:nvSpPr>
        <p:spPr>
          <a:xfrm xmlns:a="http://schemas.openxmlformats.org/drawingml/2006/main">
            <a:off x="857250" y="1824038"/>
            <a:ext cx="8001000" cy="2809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0">
                <a:solidFill>
                  <a:srgbClr val="BDC9D6"/>
                </a:solidFill>
                <a:latin typeface="PingFang HK"/>
                <a:ea typeface="PingFang HK"/>
                <a:cs typeface="PingFang HK"/>
              </a:defRPr>
            </a:pPr>
            <a:r>
              <a:rPr sz="1500" b="0">
                <a:solidFill>
                  <a:srgbClr val="BDC9D6"/>
                </a:solidFill>
                <a:latin typeface="PingFang HK"/>
                <a:ea typeface="PingFang HK"/>
                <a:cs typeface="PingFang HK"/>
              </a:rPr>
              <a:t>一次進階實踐</a:t>
            </a:r>
          </a:p>
        </p:txBody>
      </p:sp>
      <p:sp>
        <p:nvSpPr>
          <p:cNvPr id="18" name="">
            <a:extLst xmlns:a="http://schemas.openxmlformats.org/drawingml/2006/main">
              <a:ext uri="{FF2B5EF4-FFF2-40B4-BE49-F238E27FC236}">
                <a16:creationId xmlns:a16="http://schemas.microsoft.com/office/drawing/2014/main" id="{9024827F-C71C-4CD3-AFA1-A79DBB34BCBE}"/>
              </a:ext>
            </a:extLst>
          </p:cNvPr>
          <p:cNvSpPr>
            <a:spLocks xmlns:a="http://schemas.openxmlformats.org/drawingml/2006/main" noGrp="1"/>
          </p:cNvSpPr>
          <p:nvPr/>
        </p:nvSpPr>
        <p:spPr>
          <a:xfrm xmlns:a="http://schemas.openxmlformats.org/drawingml/2006/main">
            <a:off x="876300" y="2457450"/>
            <a:ext cx="5429250" cy="2076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525" b="1">
                <a:solidFill>
                  <a:srgbClr val="FFFDF8"/>
                </a:solidFill>
                <a:latin typeface="Manrope"/>
                <a:ea typeface="Manrope"/>
                <a:cs typeface="Manrope"/>
              </a:defRPr>
            </a:pPr>
            <a:r>
              <a:rPr sz="15525" b="1">
                <a:solidFill>
                  <a:srgbClr val="FFFDF8"/>
                </a:solidFill>
                <a:latin typeface="Manrope"/>
                <a:ea typeface="Manrope"/>
                <a:cs typeface="Manrope"/>
              </a:rPr>
              <a:t>60</a:t>
            </a:r>
          </a:p>
        </p:txBody>
      </p:sp>
      <p:sp>
        <p:nvSpPr>
          <p:cNvPr id="19" name="">
            <a:extLst xmlns:a="http://schemas.openxmlformats.org/drawingml/2006/main">
              <a:ext uri="{FF2B5EF4-FFF2-40B4-BE49-F238E27FC236}">
                <a16:creationId xmlns:a16="http://schemas.microsoft.com/office/drawing/2014/main" id="{7C73E2A8-A3F1-4017-A1A1-0D27DAAF0230}"/>
              </a:ext>
            </a:extLst>
          </p:cNvPr>
          <p:cNvSpPr>
            <a:spLocks xmlns:a="http://schemas.openxmlformats.org/drawingml/2006/main" noGrp="1"/>
          </p:cNvSpPr>
          <p:nvPr/>
        </p:nvSpPr>
        <p:spPr>
          <a:xfrm xmlns:a="http://schemas.openxmlformats.org/drawingml/2006/main">
            <a:off x="6553200" y="3533775"/>
            <a:ext cx="22098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3300" b="1">
                <a:solidFill>
                  <a:srgbClr val="A0D6CB"/>
                </a:solidFill>
                <a:latin typeface="Manrope"/>
                <a:ea typeface="Manrope"/>
                <a:cs typeface="Manrope"/>
              </a:defRPr>
            </a:pPr>
            <a:r>
              <a:rPr sz="3300" b="1">
                <a:solidFill>
                  <a:srgbClr val="A0D6CB"/>
                </a:solidFill>
                <a:latin typeface="Manrope"/>
                <a:ea typeface="Manrope"/>
                <a:cs typeface="Manrope"/>
              </a:rPr>
              <a:t>minutes</a:t>
            </a:r>
          </a:p>
        </p:txBody>
      </p:sp>
      <p:sp>
        <p:nvSpPr>
          <p:cNvPr id="20" name="">
            <a:extLst xmlns:a="http://schemas.openxmlformats.org/drawingml/2006/main">
              <a:ext uri="{FF2B5EF4-FFF2-40B4-BE49-F238E27FC236}">
                <a16:creationId xmlns:a16="http://schemas.microsoft.com/office/drawing/2014/main" id="{4E00F93F-7BF0-47E1-8A3E-04159CFD4BDF}"/>
              </a:ext>
            </a:extLst>
          </p:cNvPr>
          <p:cNvSpPr>
            <a:spLocks xmlns:a="http://schemas.openxmlformats.org/drawingml/2006/main" noGrp="1"/>
          </p:cNvSpPr>
          <p:nvPr/>
        </p:nvSpPr>
        <p:spPr>
          <a:xfrm xmlns:a="http://schemas.openxmlformats.org/drawingml/2006/main">
            <a:off x="6553200" y="4124325"/>
            <a:ext cx="2209800"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875" b="0">
                <a:solidFill>
                  <a:srgbClr val="BDC9D6"/>
                </a:solidFill>
                <a:latin typeface="PingFang HK"/>
                <a:ea typeface="PingFang HK"/>
                <a:cs typeface="PingFang HK"/>
              </a:defRPr>
            </a:pPr>
            <a:r>
              <a:rPr sz="1875" b="0">
                <a:solidFill>
                  <a:srgbClr val="BDC9D6"/>
                </a:solidFill>
                <a:latin typeface="PingFang HK"/>
                <a:ea typeface="PingFang HK"/>
                <a:cs typeface="PingFang HK"/>
              </a:rPr>
              <a:t>分鐘</a:t>
            </a:r>
          </a:p>
        </p:txBody>
      </p:sp>
      <p:sp>
        <p:nvSpPr>
          <p:cNvPr id="21" name="">
            <a:extLst xmlns:a="http://schemas.openxmlformats.org/drawingml/2006/main">
              <a:ext uri="{FF2B5EF4-FFF2-40B4-BE49-F238E27FC236}">
                <a16:creationId xmlns:a16="http://schemas.microsoft.com/office/drawing/2014/main" id="{8E42C204-DCDD-402C-8309-A5E34BB0ED0D}"/>
              </a:ext>
            </a:extLst>
          </p:cNvPr>
          <p:cNvSpPr>
            <a:spLocks xmlns:a="http://schemas.openxmlformats.org/drawingml/2006/main" noGrp="1"/>
          </p:cNvSpPr>
          <p:nvPr/>
        </p:nvSpPr>
        <p:spPr>
          <a:xfrm xmlns:a="http://schemas.openxmlformats.org/drawingml/2006/main">
            <a:off x="866775" y="5276850"/>
            <a:ext cx="7991475" cy="41195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475" b="1">
                <a:solidFill>
                  <a:srgbClr val="FFFDF8"/>
                </a:solidFill>
                <a:latin typeface="Manrope"/>
                <a:ea typeface="Manrope"/>
                <a:cs typeface="Manrope"/>
              </a:defRPr>
            </a:pPr>
            <a:r>
              <a:rPr sz="2475" b="1">
                <a:solidFill>
                  <a:srgbClr val="FFFDF8"/>
                </a:solidFill>
                <a:latin typeface="Manrope"/>
                <a:ea typeface="Manrope"/>
                <a:cs typeface="Manrope"/>
              </a:rPr>
              <a:t>A task with enough context and clear limits</a:t>
            </a:r>
          </a:p>
        </p:txBody>
      </p:sp>
      <p:sp>
        <p:nvSpPr>
          <p:cNvPr id="22" name="">
            <a:extLst xmlns:a="http://schemas.openxmlformats.org/drawingml/2006/main">
              <a:ext uri="{FF2B5EF4-FFF2-40B4-BE49-F238E27FC236}">
                <a16:creationId xmlns:a16="http://schemas.microsoft.com/office/drawing/2014/main" id="{E4C51A3E-24E3-49B0-9A5B-B23BC5F6AA96}"/>
              </a:ext>
            </a:extLst>
          </p:cNvPr>
          <p:cNvSpPr>
            <a:spLocks xmlns:a="http://schemas.openxmlformats.org/drawingml/2006/main" noGrp="1"/>
          </p:cNvSpPr>
          <p:nvPr/>
        </p:nvSpPr>
        <p:spPr>
          <a:xfrm xmlns:a="http://schemas.openxmlformats.org/drawingml/2006/main">
            <a:off x="866775" y="5736431"/>
            <a:ext cx="79914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650" b="0">
                <a:solidFill>
                  <a:srgbClr val="BDC9D6"/>
                </a:solidFill>
                <a:latin typeface="PingFang HK"/>
                <a:ea typeface="PingFang HK"/>
                <a:cs typeface="PingFang HK"/>
              </a:defRPr>
            </a:pPr>
            <a:r>
              <a:rPr sz="1650" b="0">
                <a:solidFill>
                  <a:srgbClr val="BDC9D6"/>
                </a:solidFill>
                <a:latin typeface="PingFang HK"/>
                <a:ea typeface="PingFang HK"/>
                <a:cs typeface="PingFang HK"/>
              </a:rPr>
              <a:t>任務清楚、材料夠用、邊界明確</a:t>
            </a:r>
          </a:p>
        </p:txBody>
      </p:sp>
      <p:sp>
        <p:nvSpPr>
          <p:cNvPr id="23" name="">
            <a:extLst xmlns:a="http://schemas.openxmlformats.org/drawingml/2006/main">
              <a:ext uri="{FF2B5EF4-FFF2-40B4-BE49-F238E27FC236}">
                <a16:creationId xmlns:a16="http://schemas.microsoft.com/office/drawing/2014/main" id="{6551BE54-F778-4E32-B608-0714A92FA357}"/>
              </a:ext>
            </a:extLst>
          </p:cNvPr>
          <p:cNvSpPr>
            <a:spLocks xmlns:a="http://schemas.openxmlformats.org/drawingml/2006/main" noGrp="1"/>
          </p:cNvSpPr>
          <p:nvPr/>
        </p:nvSpPr>
        <p:spPr>
          <a:xfrm xmlns:a="http://schemas.openxmlformats.org/drawingml/2006/main">
            <a:off x="866775" y="6286500"/>
            <a:ext cx="8020050" cy="19050"/>
          </a:xfrm>
          <a:prstGeom xmlns:a="http://schemas.openxmlformats.org/drawingml/2006/main" prst="rect">
            <a:avLst/>
          </a:prstGeom>
          <a:solidFill xmlns:a="http://schemas.openxmlformats.org/drawingml/2006/main">
            <a:srgbClr val="3F4B5B"/>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00DF3574-CEC5-47A3-A973-CCEE388B9D80}"/>
              </a:ext>
            </a:extLst>
          </p:cNvPr>
          <p:cNvSpPr>
            <a:spLocks xmlns:a="http://schemas.openxmlformats.org/drawingml/2006/main" noGrp="1"/>
          </p:cNvSpPr>
          <p:nvPr/>
        </p:nvSpPr>
        <p:spPr>
          <a:xfrm xmlns:a="http://schemas.openxmlformats.org/drawingml/2006/main">
            <a:off x="866775" y="6591300"/>
            <a:ext cx="7972425" cy="45958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775" b="1">
                <a:solidFill>
                  <a:srgbClr val="A0D6CB"/>
                </a:solidFill>
                <a:latin typeface="Manrope"/>
                <a:ea typeface="Manrope"/>
                <a:cs typeface="Manrope"/>
              </a:defRPr>
            </a:pPr>
            <a:r>
              <a:rPr sz="2775" b="1">
                <a:solidFill>
                  <a:srgbClr val="A0D6CB"/>
                </a:solidFill>
                <a:latin typeface="Manrope"/>
                <a:ea typeface="Manrope"/>
                <a:cs typeface="Manrope"/>
              </a:rPr>
              <a:t>Act, read feedback and check again</a:t>
            </a:r>
          </a:p>
        </p:txBody>
      </p:sp>
      <p:sp>
        <p:nvSpPr>
          <p:cNvPr id="25" name="">
            <a:extLst xmlns:a="http://schemas.openxmlformats.org/drawingml/2006/main">
              <a:ext uri="{FF2B5EF4-FFF2-40B4-BE49-F238E27FC236}">
                <a16:creationId xmlns:a16="http://schemas.microsoft.com/office/drawing/2014/main" id="{0D0596EA-ED74-4A92-A5A1-BF6BBF927295}"/>
              </a:ext>
            </a:extLst>
          </p:cNvPr>
          <p:cNvSpPr>
            <a:spLocks xmlns:a="http://schemas.openxmlformats.org/drawingml/2006/main" noGrp="1"/>
          </p:cNvSpPr>
          <p:nvPr/>
        </p:nvSpPr>
        <p:spPr>
          <a:xfrm xmlns:a="http://schemas.openxmlformats.org/drawingml/2006/main">
            <a:off x="866775" y="7098506"/>
            <a:ext cx="7972425" cy="2928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75" b="0">
                <a:solidFill>
                  <a:srgbClr val="BDC9D6"/>
                </a:solidFill>
                <a:latin typeface="PingFang HK"/>
                <a:ea typeface="PingFang HK"/>
                <a:cs typeface="PingFang HK"/>
              </a:defRPr>
            </a:pPr>
            <a:r>
              <a:rPr sz="1575" b="0">
                <a:solidFill>
                  <a:srgbClr val="BDC9D6"/>
                </a:solidFill>
                <a:latin typeface="PingFang HK"/>
                <a:ea typeface="PingFang HK"/>
                <a:cs typeface="PingFang HK"/>
              </a:rPr>
              <a:t>執行、讀反饋，再檢查</a:t>
            </a:r>
          </a:p>
        </p:txBody>
      </p:sp>
    </p:spTree>
    <p:extLst>
      <p:ext uri="{BB962C8B-B14F-4D97-AF65-F5344CB8AC3E}">
        <p14:creationId xmlns:p14="http://schemas.microsoft.com/office/powerpoint/2010/main" val="1710931733"/>
      </p:ext>
    </p:extLst>
  </p:cSld>
</p:sld>
</file>

<file path=ppt/slides/slide22.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6928386A-5FCA-427F-95C5-C7B8BA907B7B}"/>
              </a:ext>
            </a:extLst>
          </p:cNvPr>
          <p:cNvSpPr>
            <a:spLocks xmlns:a="http://schemas.openxmlformats.org/drawingml/2006/main" noGrp="1"/>
          </p:cNvSpPr>
          <p:nvPr/>
        </p:nvSpPr>
        <p:spPr>
          <a:xfrm xmlns:a="http://schemas.openxmlformats.org/drawingml/2006/main">
            <a:off x="495300" y="381000"/>
            <a:ext cx="1381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E64F2A"/>
                </a:solidFill>
                <a:latin typeface="Manrope"/>
                <a:ea typeface="Manrope"/>
                <a:cs typeface="Manrope"/>
              </a:defRPr>
            </a:pPr>
            <a:r>
              <a:rPr sz="1500" b="1">
                <a:solidFill>
                  <a:srgbClr val="E64F2A"/>
                </a:solidFill>
                <a:latin typeface="Manrope"/>
                <a:ea typeface="Manrope"/>
                <a:cs typeface="Manrope"/>
              </a:rPr>
              <a:t>05 / CAREER / UNEVEN CHANGE</a:t>
            </a:r>
          </a:p>
        </p:txBody>
      </p:sp>
      <p:sp>
        <p:nvSpPr>
          <p:cNvPr id="2" name="">
            <a:extLst xmlns:a="http://schemas.openxmlformats.org/drawingml/2006/main">
              <a:ext uri="{FF2B5EF4-FFF2-40B4-BE49-F238E27FC236}">
                <a16:creationId xmlns:a16="http://schemas.microsoft.com/office/drawing/2014/main" id="{49AA9B05-074B-424C-ABFD-AB4F581C99DA}"/>
              </a:ext>
            </a:extLst>
          </p:cNvPr>
          <p:cNvSpPr>
            <a:spLocks xmlns:a="http://schemas.openxmlformats.org/drawingml/2006/main" noGrp="1"/>
          </p:cNvSpPr>
          <p:nvPr/>
        </p:nvSpPr>
        <p:spPr>
          <a:xfrm xmlns:a="http://schemas.openxmlformats.org/drawingml/2006/main">
            <a:off x="495300" y="914400"/>
            <a:ext cx="14249400" cy="19050"/>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97D3B8E2-5F6F-4C3D-9B2D-23575E3E0632}"/>
              </a:ext>
            </a:extLst>
          </p:cNvPr>
          <p:cNvSpPr>
            <a:spLocks xmlns:a="http://schemas.openxmlformats.org/drawingml/2006/main" noGrp="1"/>
          </p:cNvSpPr>
          <p:nvPr/>
        </p:nvSpPr>
        <p:spPr>
          <a:xfrm xmlns:a="http://schemas.openxmlformats.org/drawingml/2006/main">
            <a:off x="9201150" y="1428750"/>
            <a:ext cx="28575" cy="6038850"/>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19BDD247-3C0D-4262-ABB7-8C5C37BF0AA1}"/>
              </a:ext>
            </a:extLst>
          </p:cNvPr>
          <p:cNvSpPr>
            <a:spLocks xmlns:a="http://schemas.openxmlformats.org/drawingml/2006/main" noGrp="1"/>
          </p:cNvSpPr>
          <p:nvPr/>
        </p:nvSpPr>
        <p:spPr>
          <a:xfrm xmlns:a="http://schemas.openxmlformats.org/drawingml/2006/main">
            <a:off x="9601200" y="186690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10233D"/>
                </a:solidFill>
                <a:latin typeface="Manrope"/>
                <a:ea typeface="Manrope"/>
                <a:cs typeface="Manrope"/>
              </a:defRPr>
            </a:pPr>
            <a:r>
              <a:rPr sz="4200" b="1">
                <a:solidFill>
                  <a:srgbClr val="10233D"/>
                </a:solidFill>
                <a:latin typeface="Manrope"/>
                <a:ea typeface="Manrope"/>
                <a:cs typeface="Manrope"/>
              </a:rPr>
              <a:t>Career effects</a:t>
            </a:r>
          </a:p>
        </p:txBody>
      </p:sp>
      <p:sp>
        <p:nvSpPr>
          <p:cNvPr id="5" name="">
            <a:extLst xmlns:a="http://schemas.openxmlformats.org/drawingml/2006/main">
              <a:ext uri="{FF2B5EF4-FFF2-40B4-BE49-F238E27FC236}">
                <a16:creationId xmlns:a16="http://schemas.microsoft.com/office/drawing/2014/main" id="{30D9F438-5393-4F5A-87C7-74D16FA59052}"/>
              </a:ext>
            </a:extLst>
          </p:cNvPr>
          <p:cNvSpPr>
            <a:spLocks xmlns:a="http://schemas.openxmlformats.org/drawingml/2006/main" noGrp="1"/>
          </p:cNvSpPr>
          <p:nvPr/>
        </p:nvSpPr>
        <p:spPr>
          <a:xfrm xmlns:a="http://schemas.openxmlformats.org/drawingml/2006/main">
            <a:off x="9601200" y="253365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10233D"/>
                </a:solidFill>
                <a:latin typeface="Manrope"/>
                <a:ea typeface="Manrope"/>
                <a:cs typeface="Manrope"/>
              </a:defRPr>
            </a:pPr>
            <a:r>
              <a:rPr sz="4200" b="1">
                <a:solidFill>
                  <a:srgbClr val="10233D"/>
                </a:solidFill>
                <a:latin typeface="Manrope"/>
                <a:ea typeface="Manrope"/>
                <a:cs typeface="Manrope"/>
              </a:rPr>
              <a:t>will be uneven</a:t>
            </a:r>
          </a:p>
        </p:txBody>
      </p:sp>
      <p:sp>
        <p:nvSpPr>
          <p:cNvPr id="6" name="">
            <a:extLst xmlns:a="http://schemas.openxmlformats.org/drawingml/2006/main">
              <a:ext uri="{FF2B5EF4-FFF2-40B4-BE49-F238E27FC236}">
                <a16:creationId xmlns:a16="http://schemas.microsoft.com/office/drawing/2014/main" id="{2EEFCB8F-AA2E-413F-B47E-8C1E283131B1}"/>
              </a:ext>
            </a:extLst>
          </p:cNvPr>
          <p:cNvSpPr>
            <a:spLocks xmlns:a="http://schemas.openxmlformats.org/drawingml/2006/main" noGrp="1"/>
          </p:cNvSpPr>
          <p:nvPr/>
        </p:nvSpPr>
        <p:spPr>
          <a:xfrm xmlns:a="http://schemas.openxmlformats.org/drawingml/2006/main">
            <a:off x="9601200" y="3276600"/>
            <a:ext cx="5143500" cy="3509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800" b="0">
                <a:solidFill>
                  <a:srgbClr val="526174"/>
                </a:solidFill>
                <a:latin typeface="PingFang HK"/>
                <a:ea typeface="PingFang HK"/>
                <a:cs typeface="PingFang HK"/>
              </a:defRPr>
            </a:pPr>
            <a:r>
              <a:rPr sz="1800" b="0">
                <a:solidFill>
                  <a:srgbClr val="526174"/>
                </a:solidFill>
                <a:latin typeface="PingFang HK"/>
                <a:ea typeface="PingFang HK"/>
                <a:cs typeface="PingFang HK"/>
              </a:rPr>
              <a:t>職業變化，不會平均地落到每個人。</a:t>
            </a:r>
          </a:p>
        </p:txBody>
      </p:sp>
      <p:sp>
        <p:nvSpPr>
          <p:cNvPr id="7" name="">
            <a:extLst xmlns:a="http://schemas.openxmlformats.org/drawingml/2006/main">
              <a:ext uri="{FF2B5EF4-FFF2-40B4-BE49-F238E27FC236}">
                <a16:creationId xmlns:a16="http://schemas.microsoft.com/office/drawing/2014/main" id="{A58DAF0F-9040-438F-B9FC-A51146934CDE}"/>
              </a:ext>
            </a:extLst>
          </p:cNvPr>
          <p:cNvSpPr>
            <a:spLocks xmlns:a="http://schemas.openxmlformats.org/drawingml/2006/main" noGrp="1"/>
          </p:cNvSpPr>
          <p:nvPr/>
        </p:nvSpPr>
        <p:spPr>
          <a:xfrm xmlns:a="http://schemas.openxmlformats.org/drawingml/2006/main">
            <a:off x="9601200" y="5067300"/>
            <a:ext cx="50958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10233D"/>
                </a:solidFill>
                <a:latin typeface="Manrope"/>
                <a:ea typeface="Manrope"/>
                <a:cs typeface="Manrope"/>
              </a:defRPr>
            </a:pPr>
            <a:r>
              <a:rPr sz="2025" b="0">
                <a:solidFill>
                  <a:srgbClr val="10233D"/>
                </a:solidFill>
                <a:latin typeface="Manrope"/>
                <a:ea typeface="Manrope"/>
                <a:cs typeface="Manrope"/>
              </a:rPr>
              <a:t>Look at tasks and experience levels</a:t>
            </a:r>
          </a:p>
        </p:txBody>
      </p:sp>
      <p:sp>
        <p:nvSpPr>
          <p:cNvPr id="8" name="">
            <a:extLst xmlns:a="http://schemas.openxmlformats.org/drawingml/2006/main">
              <a:ext uri="{FF2B5EF4-FFF2-40B4-BE49-F238E27FC236}">
                <a16:creationId xmlns:a16="http://schemas.microsoft.com/office/drawing/2014/main" id="{6BE01711-5646-4896-A5EB-4502BAD839E3}"/>
              </a:ext>
            </a:extLst>
          </p:cNvPr>
          <p:cNvSpPr>
            <a:spLocks xmlns:a="http://schemas.openxmlformats.org/drawingml/2006/main" noGrp="1"/>
          </p:cNvSpPr>
          <p:nvPr/>
        </p:nvSpPr>
        <p:spPr>
          <a:xfrm xmlns:a="http://schemas.openxmlformats.org/drawingml/2006/main">
            <a:off x="9601200" y="5436394"/>
            <a:ext cx="5095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526174"/>
                </a:solidFill>
                <a:latin typeface="PingFang HK"/>
                <a:ea typeface="PingFang HK"/>
                <a:cs typeface="PingFang HK"/>
              </a:defRPr>
            </a:pPr>
            <a:r>
              <a:rPr sz="1350" b="0">
                <a:solidFill>
                  <a:srgbClr val="526174"/>
                </a:solidFill>
                <a:latin typeface="PingFang HK"/>
                <a:ea typeface="PingFang HK"/>
                <a:cs typeface="PingFang HK"/>
              </a:rPr>
              <a:t>看具體任務與從業階段</a:t>
            </a:r>
          </a:p>
        </p:txBody>
      </p:sp>
      <p:sp>
        <p:nvSpPr>
          <p:cNvPr id="9" name="">
            <a:extLst xmlns:a="http://schemas.openxmlformats.org/drawingml/2006/main">
              <a:ext uri="{FF2B5EF4-FFF2-40B4-BE49-F238E27FC236}">
                <a16:creationId xmlns:a16="http://schemas.microsoft.com/office/drawing/2014/main" id="{F8295000-10E0-43AA-ABF1-6665B31C8961}"/>
              </a:ext>
            </a:extLst>
          </p:cNvPr>
          <p:cNvSpPr>
            <a:spLocks xmlns:a="http://schemas.openxmlformats.org/drawingml/2006/main" noGrp="1"/>
          </p:cNvSpPr>
          <p:nvPr/>
        </p:nvSpPr>
        <p:spPr>
          <a:xfrm xmlns:a="http://schemas.openxmlformats.org/drawingml/2006/main">
            <a:off x="9601200" y="5845969"/>
            <a:ext cx="50958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10233D"/>
                </a:solidFill>
                <a:latin typeface="Manrope"/>
                <a:ea typeface="Manrope"/>
                <a:cs typeface="Manrope"/>
              </a:defRPr>
            </a:pPr>
            <a:r>
              <a:rPr sz="2025" b="0">
                <a:solidFill>
                  <a:srgbClr val="10233D"/>
                </a:solidFill>
                <a:latin typeface="Manrope"/>
                <a:ea typeface="Manrope"/>
                <a:cs typeface="Manrope"/>
              </a:rPr>
              <a:t>Ask which responsibilities are changing</a:t>
            </a:r>
          </a:p>
        </p:txBody>
      </p:sp>
      <p:sp>
        <p:nvSpPr>
          <p:cNvPr id="10" name="">
            <a:extLst xmlns:a="http://schemas.openxmlformats.org/drawingml/2006/main">
              <a:ext uri="{FF2B5EF4-FFF2-40B4-BE49-F238E27FC236}">
                <a16:creationId xmlns:a16="http://schemas.microsoft.com/office/drawing/2014/main" id="{DB7D5F9D-4F4B-423E-BB7D-9EB1386DE845}"/>
              </a:ext>
            </a:extLst>
          </p:cNvPr>
          <p:cNvSpPr>
            <a:spLocks xmlns:a="http://schemas.openxmlformats.org/drawingml/2006/main" noGrp="1"/>
          </p:cNvSpPr>
          <p:nvPr/>
        </p:nvSpPr>
        <p:spPr>
          <a:xfrm xmlns:a="http://schemas.openxmlformats.org/drawingml/2006/main">
            <a:off x="9601200" y="6215063"/>
            <a:ext cx="5095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526174"/>
                </a:solidFill>
                <a:latin typeface="PingFang HK"/>
                <a:ea typeface="PingFang HK"/>
                <a:cs typeface="PingFang HK"/>
              </a:defRPr>
            </a:pPr>
            <a:r>
              <a:rPr sz="1350" b="0">
                <a:solidFill>
                  <a:srgbClr val="526174"/>
                </a:solidFill>
                <a:latin typeface="PingFang HK"/>
                <a:ea typeface="PingFang HK"/>
                <a:cs typeface="PingFang HK"/>
              </a:rPr>
              <a:t>看哪些責任正在改變</a:t>
            </a:r>
          </a:p>
        </p:txBody>
      </p:sp>
      <p:sp>
        <p:nvSpPr>
          <p:cNvPr id="11" name="">
            <a:extLst xmlns:a="http://schemas.openxmlformats.org/drawingml/2006/main">
              <a:ext uri="{FF2B5EF4-FFF2-40B4-BE49-F238E27FC236}">
                <a16:creationId xmlns:a16="http://schemas.microsoft.com/office/drawing/2014/main" id="{00302AB5-DF68-4AE5-8F80-7061C38E4464}"/>
              </a:ext>
            </a:extLst>
          </p:cNvPr>
          <p:cNvSpPr>
            <a:spLocks xmlns:a="http://schemas.openxmlformats.org/drawingml/2006/main" noGrp="1"/>
          </p:cNvSpPr>
          <p:nvPr/>
        </p:nvSpPr>
        <p:spPr>
          <a:xfrm xmlns:a="http://schemas.openxmlformats.org/drawingml/2006/main">
            <a:off x="9601200" y="7305675"/>
            <a:ext cx="507682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E64F2A"/>
                </a:solidFill>
                <a:latin typeface="Manrope"/>
                <a:ea typeface="Manrope"/>
                <a:cs typeface="Manrope"/>
              </a:defRPr>
            </a:pPr>
            <a:r>
              <a:rPr sz="1500" b="1">
                <a:solidFill>
                  <a:srgbClr val="E64F2A"/>
                </a:solidFill>
                <a:latin typeface="Manrope"/>
                <a:ea typeface="Manrope"/>
                <a:cs typeface="Manrope"/>
              </a:rPr>
              <a:t>This chart alone cannot establish causation</a:t>
            </a:r>
          </a:p>
        </p:txBody>
      </p:sp>
      <p:sp>
        <p:nvSpPr>
          <p:cNvPr id="12" name="">
            <a:extLst xmlns:a="http://schemas.openxmlformats.org/drawingml/2006/main">
              <a:ext uri="{FF2B5EF4-FFF2-40B4-BE49-F238E27FC236}">
                <a16:creationId xmlns:a16="http://schemas.microsoft.com/office/drawing/2014/main" id="{ACF9D6FC-63E3-4C9A-B2C2-250ABA5F05E1}"/>
              </a:ext>
            </a:extLst>
          </p:cNvPr>
          <p:cNvSpPr>
            <a:spLocks xmlns:a="http://schemas.openxmlformats.org/drawingml/2006/main" noGrp="1"/>
          </p:cNvSpPr>
          <p:nvPr/>
        </p:nvSpPr>
        <p:spPr>
          <a:xfrm xmlns:a="http://schemas.openxmlformats.org/drawingml/2006/main">
            <a:off x="9601200" y="7572375"/>
            <a:ext cx="5067300" cy="21621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526174"/>
                </a:solidFill>
                <a:latin typeface="PingFang HK"/>
                <a:ea typeface="PingFang HK"/>
                <a:cs typeface="PingFang HK"/>
              </a:defRPr>
            </a:pPr>
            <a:r>
              <a:rPr sz="1200" b="0">
                <a:solidFill>
                  <a:srgbClr val="526174"/>
                </a:solidFill>
                <a:latin typeface="PingFang HK"/>
                <a:ea typeface="PingFang HK"/>
                <a:cs typeface="PingFang HK"/>
              </a:rPr>
              <a:t>就業觀察不能單獨證明 AI 因果</a:t>
            </a:r>
          </a:p>
        </p:txBody>
      </p:sp>
      <p:sp>
        <p:nvSpPr>
          <p:cNvPr id="13" name="">
            <a:extLst xmlns:a="http://schemas.openxmlformats.org/drawingml/2006/main">
              <a:ext uri="{FF2B5EF4-FFF2-40B4-BE49-F238E27FC236}">
                <a16:creationId xmlns:a16="http://schemas.microsoft.com/office/drawing/2014/main" id="{E2DC3B23-7F63-4340-81EC-DFCB0F4B24BC}"/>
              </a:ext>
            </a:extLst>
          </p:cNvPr>
          <p:cNvSpPr>
            <a:spLocks xmlns:a="http://schemas.openxmlformats.org/drawingml/2006/main" noGrp="1"/>
          </p:cNvSpPr>
          <p:nvPr/>
        </p:nvSpPr>
        <p:spPr>
          <a:xfrm xmlns:a="http://schemas.openxmlformats.org/drawingml/2006/main">
            <a:off x="609600" y="1257300"/>
            <a:ext cx="8439150" cy="3286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950" b="0">
                <a:solidFill>
                  <a:srgbClr val="526174"/>
                </a:solidFill>
                <a:latin typeface="Manrope"/>
                <a:ea typeface="Manrope"/>
                <a:cs typeface="Manrope"/>
              </a:defRPr>
            </a:pPr>
            <a:r>
              <a:rPr sz="1950" b="0">
                <a:solidFill>
                  <a:srgbClr val="526174"/>
                </a:solidFill>
                <a:latin typeface="Manrope"/>
                <a:ea typeface="Manrope"/>
                <a:cs typeface="Manrope"/>
              </a:rPr>
              <a:t>Employment trends by age and occupation</a:t>
            </a:r>
          </a:p>
        </p:txBody>
      </p:sp>
      <p:sp>
        <p:nvSpPr>
          <p:cNvPr id="14" name="">
            <a:extLst xmlns:a="http://schemas.openxmlformats.org/drawingml/2006/main">
              <a:ext uri="{FF2B5EF4-FFF2-40B4-BE49-F238E27FC236}">
                <a16:creationId xmlns:a16="http://schemas.microsoft.com/office/drawing/2014/main" id="{562261C3-A6C4-4544-ACED-CAB3CE24047D}"/>
              </a:ext>
            </a:extLst>
          </p:cNvPr>
          <p:cNvSpPr>
            <a:spLocks xmlns:a="http://schemas.openxmlformats.org/drawingml/2006/main" noGrp="1"/>
          </p:cNvSpPr>
          <p:nvPr/>
        </p:nvSpPr>
        <p:spPr>
          <a:xfrm xmlns:a="http://schemas.openxmlformats.org/drawingml/2006/main">
            <a:off x="619125" y="1624013"/>
            <a:ext cx="8382000" cy="2452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75" b="0">
                <a:solidFill>
                  <a:srgbClr val="526174"/>
                </a:solidFill>
                <a:latin typeface="PingFang HK"/>
                <a:ea typeface="PingFang HK"/>
                <a:cs typeface="PingFang HK"/>
              </a:defRPr>
            </a:pPr>
            <a:r>
              <a:rPr sz="1275" b="0">
                <a:solidFill>
                  <a:srgbClr val="526174"/>
                </a:solidFill>
                <a:latin typeface="PingFang HK"/>
                <a:ea typeface="PingFang HK"/>
                <a:cs typeface="PingFang HK"/>
              </a:rPr>
              <a:t>Stanford · 按年齡區分的開發與客户支持就業趨勢</a:t>
            </a:r>
          </a:p>
        </p:txBody>
      </p: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9c4fa667719348d3"/>
          <a:stretch xmlns:a="http://schemas.openxmlformats.org/drawingml/2006/main"/>
        </p:blipFill>
        <p:spPr>
          <a:xfrm xmlns:a="http://schemas.openxmlformats.org/drawingml/2006/main">
            <a:off x="495300" y="2635554"/>
            <a:ext cx="8477250" cy="4196741"/>
          </a:xfrm>
          <a:prstGeom xmlns:a="http://schemas.openxmlformats.org/drawingml/2006/main" prst="rect">
            <a:avLst/>
          </a:prstGeom>
        </p:spPr>
      </p:pic>
      <p:sp>
        <p:nvSpPr>
          <p:cNvPr id="16" name="">
            <a:extLst xmlns:a="http://schemas.openxmlformats.org/drawingml/2006/main">
              <a:ext uri="{FF2B5EF4-FFF2-40B4-BE49-F238E27FC236}">
                <a16:creationId xmlns:a16="http://schemas.microsoft.com/office/drawing/2014/main" id="{299E385F-5528-4A46-AAAC-933A9F7DEAAE}"/>
              </a:ext>
            </a:extLst>
          </p:cNvPr>
          <p:cNvSpPr>
            <a:spLocks xmlns:a="http://schemas.openxmlformats.org/drawingml/2006/main" noGrp="1"/>
          </p:cNvSpPr>
          <p:nvPr/>
        </p:nvSpPr>
        <p:spPr>
          <a:xfrm xmlns:a="http://schemas.openxmlformats.org/drawingml/2006/main">
            <a:off x="495300" y="8010525"/>
            <a:ext cx="13001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526174"/>
                </a:solidFill>
                <a:latin typeface="Manrope"/>
                <a:ea typeface="Manrope"/>
                <a:cs typeface="Manrope"/>
              </a:defRPr>
            </a:pPr>
            <a:r>
              <a:rPr sz="1200" b="0">
                <a:solidFill>
                  <a:srgbClr val="526174"/>
                </a:solidFill>
                <a:latin typeface="Manrope"/>
                <a:ea typeface="Manrope"/>
                <a:cs typeface="Manrope"/>
              </a:rPr>
              <a:t>Stanford AI Index 2026 / US occupational data, 2021–2025</a:t>
            </a:r>
          </a:p>
        </p:txBody>
      </p:sp>
      <p:sp>
        <p:nvSpPr>
          <p:cNvPr id="17" name="">
            <a:extLst xmlns:a="http://schemas.openxmlformats.org/drawingml/2006/main">
              <a:ext uri="{FF2B5EF4-FFF2-40B4-BE49-F238E27FC236}">
                <a16:creationId xmlns:a16="http://schemas.microsoft.com/office/drawing/2014/main" id="{3847C896-8F1D-4E82-B91B-49863D4F581C}"/>
              </a:ext>
            </a:extLst>
          </p:cNvPr>
          <p:cNvSpPr>
            <a:spLocks xmlns:a="http://schemas.openxmlformats.org/drawingml/2006/main" noGrp="1"/>
          </p:cNvSpPr>
          <p:nvPr/>
        </p:nvSpPr>
        <p:spPr>
          <a:xfrm xmlns:a="http://schemas.openxmlformats.org/drawingml/2006/main">
            <a:off x="13668375" y="8001000"/>
            <a:ext cx="10953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defRPr sz="1350" b="1">
                <a:solidFill>
                  <a:srgbClr val="526174"/>
                </a:solidFill>
                <a:latin typeface="Manrope"/>
                <a:ea typeface="Manrope"/>
                <a:cs typeface="Manrope"/>
              </a:defRPr>
            </a:pPr>
            <a:r>
              <a:rPr sz="1350" b="1">
                <a:solidFill>
                  <a:srgbClr val="526174"/>
                </a:solidFill>
                <a:latin typeface="Manrope"/>
                <a:ea typeface="Manrope"/>
                <a:cs typeface="Manrope"/>
              </a:rPr>
              <a:t>22 / 27</a:t>
            </a:r>
          </a:p>
        </p:txBody>
      </p:sp>
    </p:spTree>
    <p:extLst>
      <p:ext uri="{BB962C8B-B14F-4D97-AF65-F5344CB8AC3E}">
        <p14:creationId xmlns:p14="http://schemas.microsoft.com/office/powerpoint/2010/main" val="324461997"/>
      </p:ext>
    </p:extLst>
  </p:cSld>
</p:sld>
</file>

<file path=ppt/slides/slide23.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40" name="">
            <a:extLst xmlns:a="http://schemas.openxmlformats.org/drawingml/2006/main">
              <a:ext uri="{FF2B5EF4-FFF2-40B4-BE49-F238E27FC236}">
                <a16:creationId xmlns:a16="http://schemas.microsoft.com/office/drawing/2014/main" id="{2455C487-E5DF-45A3-B995-DC721907857C}"/>
              </a:ext>
            </a:extLst>
          </p:cNvPr>
          <p:cNvSpPr>
            <a:spLocks xmlns:a="http://schemas.openxmlformats.org/drawingml/2006/main" noGrp="1"/>
          </p:cNvSpPr>
          <p:nvPr/>
        </p:nvSpPr>
        <p:spPr>
          <a:xfrm xmlns:a="http://schemas.openxmlformats.org/drawingml/2006/main">
            <a:off x="495300" y="381000"/>
            <a:ext cx="1381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E64F2A"/>
                </a:solidFill>
                <a:latin typeface="Manrope"/>
                <a:ea typeface="Manrope"/>
                <a:cs typeface="Manrope"/>
              </a:defRPr>
            </a:pPr>
            <a:r>
              <a:rPr sz="1500" b="1">
                <a:solidFill>
                  <a:srgbClr val="E64F2A"/>
                </a:solidFill>
                <a:latin typeface="Manrope"/>
                <a:ea typeface="Manrope"/>
                <a:cs typeface="Manrope"/>
              </a:rPr>
              <a:t>05 / ACTION / YOUR TASK CARD</a:t>
            </a:r>
          </a:p>
        </p:txBody>
      </p:sp>
      <p:sp>
        <p:nvSpPr>
          <p:cNvPr id="2" name="">
            <a:extLst xmlns:a="http://schemas.openxmlformats.org/drawingml/2006/main">
              <a:ext uri="{FF2B5EF4-FFF2-40B4-BE49-F238E27FC236}">
                <a16:creationId xmlns:a16="http://schemas.microsoft.com/office/drawing/2014/main" id="{13D8AC3F-25FA-4362-B80A-3F3076545B4D}"/>
              </a:ext>
            </a:extLst>
          </p:cNvPr>
          <p:cNvSpPr>
            <a:spLocks xmlns:a="http://schemas.openxmlformats.org/drawingml/2006/main" noGrp="1"/>
          </p:cNvSpPr>
          <p:nvPr/>
        </p:nvSpPr>
        <p:spPr>
          <a:xfrm xmlns:a="http://schemas.openxmlformats.org/drawingml/2006/main">
            <a:off x="495300" y="914400"/>
            <a:ext cx="14249400" cy="19050"/>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224FEC2B-3491-4F08-BD12-E9D4491D0956}"/>
              </a:ext>
            </a:extLst>
          </p:cNvPr>
          <p:cNvSpPr>
            <a:spLocks xmlns:a="http://schemas.openxmlformats.org/drawingml/2006/main" noGrp="1"/>
          </p:cNvSpPr>
          <p:nvPr/>
        </p:nvSpPr>
        <p:spPr>
          <a:xfrm xmlns:a="http://schemas.openxmlformats.org/drawingml/2006/main">
            <a:off x="9201150" y="1428750"/>
            <a:ext cx="28575" cy="6038850"/>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FE7E5F40-5DE1-4272-81D7-D7D63648B8B8}"/>
              </a:ext>
            </a:extLst>
          </p:cNvPr>
          <p:cNvSpPr>
            <a:spLocks xmlns:a="http://schemas.openxmlformats.org/drawingml/2006/main" noGrp="1"/>
          </p:cNvSpPr>
          <p:nvPr/>
        </p:nvSpPr>
        <p:spPr>
          <a:xfrm xmlns:a="http://schemas.openxmlformats.org/drawingml/2006/main">
            <a:off x="9601200" y="186690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10233D"/>
                </a:solidFill>
                <a:latin typeface="Manrope"/>
                <a:ea typeface="Manrope"/>
                <a:cs typeface="Manrope"/>
              </a:defRPr>
            </a:pPr>
            <a:r>
              <a:rPr sz="4200" b="1">
                <a:solidFill>
                  <a:srgbClr val="10233D"/>
                </a:solidFill>
                <a:latin typeface="Manrope"/>
                <a:ea typeface="Manrope"/>
                <a:cs typeface="Manrope"/>
              </a:rPr>
              <a:t>A clear result</a:t>
            </a:r>
          </a:p>
        </p:txBody>
      </p:sp>
      <p:sp>
        <p:nvSpPr>
          <p:cNvPr id="5" name="">
            <a:extLst xmlns:a="http://schemas.openxmlformats.org/drawingml/2006/main">
              <a:ext uri="{FF2B5EF4-FFF2-40B4-BE49-F238E27FC236}">
                <a16:creationId xmlns:a16="http://schemas.microsoft.com/office/drawing/2014/main" id="{0B195BC8-B165-42A0-A733-B171194A50E7}"/>
              </a:ext>
            </a:extLst>
          </p:cNvPr>
          <p:cNvSpPr>
            <a:spLocks xmlns:a="http://schemas.openxmlformats.org/drawingml/2006/main" noGrp="1"/>
          </p:cNvSpPr>
          <p:nvPr/>
        </p:nvSpPr>
        <p:spPr>
          <a:xfrm xmlns:a="http://schemas.openxmlformats.org/drawingml/2006/main">
            <a:off x="9601200" y="253365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10233D"/>
                </a:solidFill>
                <a:latin typeface="Manrope"/>
                <a:ea typeface="Manrope"/>
                <a:cs typeface="Manrope"/>
              </a:defRPr>
            </a:pPr>
            <a:r>
              <a:rPr sz="4200" b="1">
                <a:solidFill>
                  <a:srgbClr val="10233D"/>
                </a:solidFill>
                <a:latin typeface="Manrope"/>
                <a:ea typeface="Manrope"/>
                <a:cs typeface="Manrope"/>
              </a:rPr>
              <a:t>needs a</a:t>
            </a:r>
          </a:p>
        </p:txBody>
      </p:sp>
      <p:sp>
        <p:nvSpPr>
          <p:cNvPr id="6" name="">
            <a:extLst xmlns:a="http://schemas.openxmlformats.org/drawingml/2006/main">
              <a:ext uri="{FF2B5EF4-FFF2-40B4-BE49-F238E27FC236}">
                <a16:creationId xmlns:a16="http://schemas.microsoft.com/office/drawing/2014/main" id="{566B57F4-E4E3-4D0A-9A8A-054D5B7BCAEA}"/>
              </a:ext>
            </a:extLst>
          </p:cNvPr>
          <p:cNvSpPr>
            <a:spLocks xmlns:a="http://schemas.openxmlformats.org/drawingml/2006/main" noGrp="1"/>
          </p:cNvSpPr>
          <p:nvPr/>
        </p:nvSpPr>
        <p:spPr>
          <a:xfrm xmlns:a="http://schemas.openxmlformats.org/drawingml/2006/main">
            <a:off x="9601200" y="320040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10233D"/>
                </a:solidFill>
                <a:latin typeface="Manrope"/>
                <a:ea typeface="Manrope"/>
                <a:cs typeface="Manrope"/>
              </a:defRPr>
            </a:pPr>
            <a:r>
              <a:rPr sz="4200" b="1">
                <a:solidFill>
                  <a:srgbClr val="10233D"/>
                </a:solidFill>
                <a:latin typeface="Manrope"/>
                <a:ea typeface="Manrope"/>
                <a:cs typeface="Manrope"/>
              </a:rPr>
              <a:t>clear check</a:t>
            </a:r>
          </a:p>
        </p:txBody>
      </p:sp>
      <p:sp>
        <p:nvSpPr>
          <p:cNvPr id="7" name="">
            <a:extLst xmlns:a="http://schemas.openxmlformats.org/drawingml/2006/main">
              <a:ext uri="{FF2B5EF4-FFF2-40B4-BE49-F238E27FC236}">
                <a16:creationId xmlns:a16="http://schemas.microsoft.com/office/drawing/2014/main" id="{889B6059-D259-48AD-A454-20396C2375BD}"/>
              </a:ext>
            </a:extLst>
          </p:cNvPr>
          <p:cNvSpPr>
            <a:spLocks xmlns:a="http://schemas.openxmlformats.org/drawingml/2006/main" noGrp="1"/>
          </p:cNvSpPr>
          <p:nvPr/>
        </p:nvSpPr>
        <p:spPr>
          <a:xfrm xmlns:a="http://schemas.openxmlformats.org/drawingml/2006/main">
            <a:off x="9601200" y="3943350"/>
            <a:ext cx="5143500" cy="3509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800" b="0">
                <a:solidFill>
                  <a:srgbClr val="526174"/>
                </a:solidFill>
                <a:latin typeface="PingFang HK"/>
                <a:ea typeface="PingFang HK"/>
                <a:cs typeface="PingFang HK"/>
              </a:defRPr>
            </a:pPr>
            <a:r>
              <a:rPr sz="1800" b="0">
                <a:solidFill>
                  <a:srgbClr val="526174"/>
                </a:solidFill>
                <a:latin typeface="PingFang HK"/>
                <a:ea typeface="PingFang HK"/>
                <a:cs typeface="PingFang HK"/>
              </a:rPr>
              <a:t>先寫清結果，再寫清檢查方法。</a:t>
            </a:r>
          </a:p>
        </p:txBody>
      </p:sp>
      <p:sp>
        <p:nvSpPr>
          <p:cNvPr id="8" name="">
            <a:extLst xmlns:a="http://schemas.openxmlformats.org/drawingml/2006/main">
              <a:ext uri="{FF2B5EF4-FFF2-40B4-BE49-F238E27FC236}">
                <a16:creationId xmlns:a16="http://schemas.microsoft.com/office/drawing/2014/main" id="{C48397AB-BEA3-460F-80CA-DE256206E0A5}"/>
              </a:ext>
            </a:extLst>
          </p:cNvPr>
          <p:cNvSpPr>
            <a:spLocks xmlns:a="http://schemas.openxmlformats.org/drawingml/2006/main" noGrp="1"/>
          </p:cNvSpPr>
          <p:nvPr/>
        </p:nvSpPr>
        <p:spPr>
          <a:xfrm xmlns:a="http://schemas.openxmlformats.org/drawingml/2006/main">
            <a:off x="9601200" y="5067300"/>
            <a:ext cx="50958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10233D"/>
                </a:solidFill>
                <a:latin typeface="Manrope"/>
                <a:ea typeface="Manrope"/>
                <a:cs typeface="Manrope"/>
              </a:defRPr>
            </a:pPr>
            <a:r>
              <a:rPr sz="2025" b="0">
                <a:solidFill>
                  <a:srgbClr val="10233D"/>
                </a:solidFill>
                <a:latin typeface="Manrope"/>
                <a:ea typeface="Manrope"/>
                <a:cs typeface="Manrope"/>
              </a:rPr>
              <a:t>Take 45 seconds to write two lines</a:t>
            </a:r>
          </a:p>
        </p:txBody>
      </p:sp>
      <p:sp>
        <p:nvSpPr>
          <p:cNvPr id="9" name="">
            <a:extLst xmlns:a="http://schemas.openxmlformats.org/drawingml/2006/main">
              <a:ext uri="{FF2B5EF4-FFF2-40B4-BE49-F238E27FC236}">
                <a16:creationId xmlns:a16="http://schemas.microsoft.com/office/drawing/2014/main" id="{96139A23-5C10-45F4-85F6-219D2EC98E97}"/>
              </a:ext>
            </a:extLst>
          </p:cNvPr>
          <p:cNvSpPr>
            <a:spLocks xmlns:a="http://schemas.openxmlformats.org/drawingml/2006/main" noGrp="1"/>
          </p:cNvSpPr>
          <p:nvPr/>
        </p:nvSpPr>
        <p:spPr>
          <a:xfrm xmlns:a="http://schemas.openxmlformats.org/drawingml/2006/main">
            <a:off x="9601200" y="5436394"/>
            <a:ext cx="5095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526174"/>
                </a:solidFill>
                <a:latin typeface="PingFang HK"/>
                <a:ea typeface="PingFang HK"/>
                <a:cs typeface="PingFang HK"/>
              </a:defRPr>
            </a:pPr>
            <a:r>
              <a:rPr sz="1350" b="0">
                <a:solidFill>
                  <a:srgbClr val="526174"/>
                </a:solidFill>
                <a:latin typeface="PingFang HK"/>
                <a:ea typeface="PingFang HK"/>
                <a:cs typeface="PingFang HK"/>
              </a:rPr>
              <a:t>現場用四十五秒寫兩句話</a:t>
            </a:r>
          </a:p>
        </p:txBody>
      </p:sp>
      <p:sp>
        <p:nvSpPr>
          <p:cNvPr id="10" name="">
            <a:extLst xmlns:a="http://schemas.openxmlformats.org/drawingml/2006/main">
              <a:ext uri="{FF2B5EF4-FFF2-40B4-BE49-F238E27FC236}">
                <a16:creationId xmlns:a16="http://schemas.microsoft.com/office/drawing/2014/main" id="{27443A51-0FDB-469C-9755-E2355CA9CA12}"/>
              </a:ext>
            </a:extLst>
          </p:cNvPr>
          <p:cNvSpPr>
            <a:spLocks xmlns:a="http://schemas.openxmlformats.org/drawingml/2006/main" noGrp="1"/>
          </p:cNvSpPr>
          <p:nvPr/>
        </p:nvSpPr>
        <p:spPr>
          <a:xfrm xmlns:a="http://schemas.openxmlformats.org/drawingml/2006/main">
            <a:off x="9601200" y="5845969"/>
            <a:ext cx="50958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10233D"/>
                </a:solidFill>
                <a:latin typeface="Manrope"/>
                <a:ea typeface="Manrope"/>
                <a:cs typeface="Manrope"/>
              </a:defRPr>
            </a:pPr>
            <a:r>
              <a:rPr sz="2025" b="0">
                <a:solidFill>
                  <a:srgbClr val="10233D"/>
                </a:solidFill>
                <a:latin typeface="Manrope"/>
                <a:ea typeface="Manrope"/>
                <a:cs typeface="Manrope"/>
              </a:rPr>
              <a:t>Use a task you really need to do</a:t>
            </a:r>
          </a:p>
        </p:txBody>
      </p:sp>
      <p:sp>
        <p:nvSpPr>
          <p:cNvPr id="11" name="">
            <a:extLst xmlns:a="http://schemas.openxmlformats.org/drawingml/2006/main">
              <a:ext uri="{FF2B5EF4-FFF2-40B4-BE49-F238E27FC236}">
                <a16:creationId xmlns:a16="http://schemas.microsoft.com/office/drawing/2014/main" id="{E00BFBD8-480D-41E9-A741-CF44EEB7526D}"/>
              </a:ext>
            </a:extLst>
          </p:cNvPr>
          <p:cNvSpPr>
            <a:spLocks xmlns:a="http://schemas.openxmlformats.org/drawingml/2006/main" noGrp="1"/>
          </p:cNvSpPr>
          <p:nvPr/>
        </p:nvSpPr>
        <p:spPr>
          <a:xfrm xmlns:a="http://schemas.openxmlformats.org/drawingml/2006/main">
            <a:off x="9601200" y="6215063"/>
            <a:ext cx="5095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526174"/>
                </a:solidFill>
                <a:latin typeface="PingFang HK"/>
                <a:ea typeface="PingFang HK"/>
                <a:cs typeface="PingFang HK"/>
              </a:defRPr>
            </a:pPr>
            <a:r>
              <a:rPr sz="1350" b="0">
                <a:solidFill>
                  <a:srgbClr val="526174"/>
                </a:solidFill>
                <a:latin typeface="PingFang HK"/>
                <a:ea typeface="PingFang HK"/>
                <a:cs typeface="PingFang HK"/>
              </a:rPr>
              <a:t>選一件你真的要做的事</a:t>
            </a:r>
          </a:p>
        </p:txBody>
      </p:sp>
      <p:sp>
        <p:nvSpPr>
          <p:cNvPr id="12" name="">
            <a:extLst xmlns:a="http://schemas.openxmlformats.org/drawingml/2006/main">
              <a:ext uri="{FF2B5EF4-FFF2-40B4-BE49-F238E27FC236}">
                <a16:creationId xmlns:a16="http://schemas.microsoft.com/office/drawing/2014/main" id="{E1C5DA3C-7AD1-418C-A51E-4127F1FF603E}"/>
              </a:ext>
            </a:extLst>
          </p:cNvPr>
          <p:cNvSpPr>
            <a:spLocks xmlns:a="http://schemas.openxmlformats.org/drawingml/2006/main" noGrp="1"/>
          </p:cNvSpPr>
          <p:nvPr/>
        </p:nvSpPr>
        <p:spPr>
          <a:xfrm xmlns:a="http://schemas.openxmlformats.org/drawingml/2006/main">
            <a:off x="9601200" y="7305675"/>
            <a:ext cx="507682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E64F2A"/>
                </a:solidFill>
                <a:latin typeface="Manrope"/>
                <a:ea typeface="Manrope"/>
                <a:cs typeface="Manrope"/>
              </a:defRPr>
            </a:pPr>
            <a:r>
              <a:rPr sz="1500" b="1">
                <a:solidFill>
                  <a:srgbClr val="E64F2A"/>
                </a:solidFill>
                <a:latin typeface="Manrope"/>
                <a:ea typeface="Manrope"/>
                <a:cs typeface="Manrope"/>
              </a:rPr>
              <a:t>What will you receive? How will you check it?</a:t>
            </a:r>
          </a:p>
        </p:txBody>
      </p:sp>
      <p:sp>
        <p:nvSpPr>
          <p:cNvPr id="13" name="">
            <a:extLst xmlns:a="http://schemas.openxmlformats.org/drawingml/2006/main">
              <a:ext uri="{FF2B5EF4-FFF2-40B4-BE49-F238E27FC236}">
                <a16:creationId xmlns:a16="http://schemas.microsoft.com/office/drawing/2014/main" id="{E1D57C2F-01AB-41BD-92A5-51188F09B1E3}"/>
              </a:ext>
            </a:extLst>
          </p:cNvPr>
          <p:cNvSpPr>
            <a:spLocks xmlns:a="http://schemas.openxmlformats.org/drawingml/2006/main" noGrp="1"/>
          </p:cNvSpPr>
          <p:nvPr/>
        </p:nvSpPr>
        <p:spPr>
          <a:xfrm xmlns:a="http://schemas.openxmlformats.org/drawingml/2006/main">
            <a:off x="9601200" y="7572375"/>
            <a:ext cx="5067300" cy="21621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526174"/>
                </a:solidFill>
                <a:latin typeface="PingFang HK"/>
                <a:ea typeface="PingFang HK"/>
                <a:cs typeface="PingFang HK"/>
              </a:defRPr>
            </a:pPr>
            <a:r>
              <a:rPr sz="1200" b="0">
                <a:solidFill>
                  <a:srgbClr val="526174"/>
                </a:solidFill>
                <a:latin typeface="PingFang HK"/>
                <a:ea typeface="PingFang HK"/>
                <a:cs typeface="PingFang HK"/>
              </a:rPr>
              <a:t>結果是什麼？怎樣知道它合格？</a:t>
            </a:r>
          </a:p>
        </p:txBody>
      </p:sp>
      <p:sp>
        <p:nvSpPr>
          <p:cNvPr id="14" name="">
            <a:extLst xmlns:a="http://schemas.openxmlformats.org/drawingml/2006/main">
              <a:ext uri="{FF2B5EF4-FFF2-40B4-BE49-F238E27FC236}">
                <a16:creationId xmlns:a16="http://schemas.microsoft.com/office/drawing/2014/main" id="{EA71DB6D-BB7E-4BC5-8B8C-7D8308B24D56}"/>
              </a:ext>
            </a:extLst>
          </p:cNvPr>
          <p:cNvSpPr>
            <a:spLocks xmlns:a="http://schemas.openxmlformats.org/drawingml/2006/main" noGrp="1"/>
          </p:cNvSpPr>
          <p:nvPr/>
        </p:nvSpPr>
        <p:spPr>
          <a:xfrm xmlns:a="http://schemas.openxmlformats.org/drawingml/2006/main">
            <a:off x="495300" y="8010525"/>
            <a:ext cx="13001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526174"/>
                </a:solidFill>
                <a:latin typeface="Manrope"/>
                <a:ea typeface="Manrope"/>
                <a:cs typeface="Manrope"/>
              </a:defRPr>
            </a:pPr>
            <a:r>
              <a:rPr sz="1200" b="0">
                <a:solidFill>
                  <a:srgbClr val="526174"/>
                </a:solidFill>
                <a:latin typeface="Manrope"/>
                <a:ea typeface="Manrope"/>
                <a:cs typeface="Manrope"/>
              </a:rPr>
              <a:t>Bruce Huang / Downloadable task card</a:t>
            </a:r>
          </a:p>
        </p:txBody>
      </p:sp>
      <p:sp>
        <p:nvSpPr>
          <p:cNvPr id="15" name="">
            <a:extLst xmlns:a="http://schemas.openxmlformats.org/drawingml/2006/main">
              <a:ext uri="{FF2B5EF4-FFF2-40B4-BE49-F238E27FC236}">
                <a16:creationId xmlns:a16="http://schemas.microsoft.com/office/drawing/2014/main" id="{67B5D91C-29A6-4DDF-B352-7E2A6E547DDC}"/>
              </a:ext>
            </a:extLst>
          </p:cNvPr>
          <p:cNvSpPr>
            <a:spLocks xmlns:a="http://schemas.openxmlformats.org/drawingml/2006/main" noGrp="1"/>
          </p:cNvSpPr>
          <p:nvPr/>
        </p:nvSpPr>
        <p:spPr>
          <a:xfrm xmlns:a="http://schemas.openxmlformats.org/drawingml/2006/main">
            <a:off x="13668375" y="8001000"/>
            <a:ext cx="10953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defRPr sz="1350" b="1">
                <a:solidFill>
                  <a:srgbClr val="526174"/>
                </a:solidFill>
                <a:latin typeface="Manrope"/>
                <a:ea typeface="Manrope"/>
                <a:cs typeface="Manrope"/>
              </a:defRPr>
            </a:pPr>
            <a:r>
              <a:rPr sz="1350" b="1">
                <a:solidFill>
                  <a:srgbClr val="526174"/>
                </a:solidFill>
                <a:latin typeface="Manrope"/>
                <a:ea typeface="Manrope"/>
                <a:cs typeface="Manrope"/>
              </a:rPr>
              <a:t>23 / 27</a:t>
            </a:r>
          </a:p>
        </p:txBody>
      </p:sp>
      <p:sp>
        <p:nvSpPr>
          <p:cNvPr id="16" name="">
            <a:extLst xmlns:a="http://schemas.openxmlformats.org/drawingml/2006/main">
              <a:ext uri="{FF2B5EF4-FFF2-40B4-BE49-F238E27FC236}">
                <a16:creationId xmlns:a16="http://schemas.microsoft.com/office/drawing/2014/main" id="{9C382229-CCC0-47D6-B225-9CBA746E6AD9}"/>
              </a:ext>
            </a:extLst>
          </p:cNvPr>
          <p:cNvSpPr>
            <a:spLocks xmlns:a="http://schemas.openxmlformats.org/drawingml/2006/main" noGrp="1"/>
          </p:cNvSpPr>
          <p:nvPr/>
        </p:nvSpPr>
        <p:spPr>
          <a:xfrm xmlns:a="http://schemas.openxmlformats.org/drawingml/2006/main">
            <a:off x="704850" y="1533525"/>
            <a:ext cx="2266950" cy="45958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775" b="1">
                <a:solidFill>
                  <a:srgbClr val="E64F2A"/>
                </a:solidFill>
                <a:latin typeface="Manrope"/>
                <a:ea typeface="Manrope"/>
                <a:cs typeface="Manrope"/>
              </a:defRPr>
            </a:pPr>
            <a:r>
              <a:rPr sz="2775" b="1">
                <a:solidFill>
                  <a:srgbClr val="E64F2A"/>
                </a:solidFill>
                <a:latin typeface="Manrope"/>
                <a:ea typeface="Manrope"/>
                <a:cs typeface="Manrope"/>
              </a:rPr>
              <a:t>Result</a:t>
            </a:r>
          </a:p>
        </p:txBody>
      </p:sp>
      <p:sp>
        <p:nvSpPr>
          <p:cNvPr id="17" name="">
            <a:extLst xmlns:a="http://schemas.openxmlformats.org/drawingml/2006/main">
              <a:ext uri="{FF2B5EF4-FFF2-40B4-BE49-F238E27FC236}">
                <a16:creationId xmlns:a16="http://schemas.microsoft.com/office/drawing/2014/main" id="{79A98BA8-9787-40EA-BF6E-5042EBEE8375}"/>
              </a:ext>
            </a:extLst>
          </p:cNvPr>
          <p:cNvSpPr>
            <a:spLocks xmlns:a="http://schemas.openxmlformats.org/drawingml/2006/main" noGrp="1"/>
          </p:cNvSpPr>
          <p:nvPr/>
        </p:nvSpPr>
        <p:spPr>
          <a:xfrm xmlns:a="http://schemas.openxmlformats.org/drawingml/2006/main">
            <a:off x="704850" y="2040731"/>
            <a:ext cx="2266950" cy="2809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0">
                <a:solidFill>
                  <a:srgbClr val="526174"/>
                </a:solidFill>
                <a:latin typeface="PingFang HK"/>
                <a:ea typeface="PingFang HK"/>
                <a:cs typeface="PingFang HK"/>
              </a:defRPr>
            </a:pPr>
            <a:r>
              <a:rPr sz="1500" b="0">
                <a:solidFill>
                  <a:srgbClr val="526174"/>
                </a:solidFill>
                <a:latin typeface="PingFang HK"/>
                <a:ea typeface="PingFang HK"/>
                <a:cs typeface="PingFang HK"/>
              </a:rPr>
              <a:t>結果</a:t>
            </a:r>
          </a:p>
        </p:txBody>
      </p:sp>
      <p:sp>
        <p:nvSpPr>
          <p:cNvPr id="18" name="">
            <a:extLst xmlns:a="http://schemas.openxmlformats.org/drawingml/2006/main">
              <a:ext uri="{FF2B5EF4-FFF2-40B4-BE49-F238E27FC236}">
                <a16:creationId xmlns:a16="http://schemas.microsoft.com/office/drawing/2014/main" id="{0898660B-E7D2-4004-BB87-CC734BD5DB36}"/>
              </a:ext>
            </a:extLst>
          </p:cNvPr>
          <p:cNvSpPr>
            <a:spLocks xmlns:a="http://schemas.openxmlformats.org/drawingml/2006/main" noGrp="1"/>
          </p:cNvSpPr>
          <p:nvPr/>
        </p:nvSpPr>
        <p:spPr>
          <a:xfrm xmlns:a="http://schemas.openxmlformats.org/drawingml/2006/main">
            <a:off x="3133725" y="1562100"/>
            <a:ext cx="5810250" cy="376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250" b="0">
                <a:solidFill>
                  <a:srgbClr val="10233D"/>
                </a:solidFill>
                <a:latin typeface="Manrope"/>
                <a:ea typeface="Manrope"/>
                <a:cs typeface="Manrope"/>
              </a:defRPr>
            </a:pPr>
            <a:r>
              <a:rPr sz="2250" b="0">
                <a:solidFill>
                  <a:srgbClr val="10233D"/>
                </a:solidFill>
                <a:latin typeface="Manrope"/>
                <a:ea typeface="Manrope"/>
                <a:cs typeface="Manrope"/>
              </a:rPr>
              <a:t>What should I receive?</a:t>
            </a:r>
          </a:p>
        </p:txBody>
      </p:sp>
      <p:sp>
        <p:nvSpPr>
          <p:cNvPr id="19" name="">
            <a:extLst xmlns:a="http://schemas.openxmlformats.org/drawingml/2006/main">
              <a:ext uri="{FF2B5EF4-FFF2-40B4-BE49-F238E27FC236}">
                <a16:creationId xmlns:a16="http://schemas.microsoft.com/office/drawing/2014/main" id="{46B53651-F2F9-4942-8BE8-E9341EC7AB14}"/>
              </a:ext>
            </a:extLst>
          </p:cNvPr>
          <p:cNvSpPr>
            <a:spLocks xmlns:a="http://schemas.openxmlformats.org/drawingml/2006/main" noGrp="1"/>
          </p:cNvSpPr>
          <p:nvPr/>
        </p:nvSpPr>
        <p:spPr>
          <a:xfrm xmlns:a="http://schemas.openxmlformats.org/drawingml/2006/main">
            <a:off x="3133725" y="1985963"/>
            <a:ext cx="5810250" cy="2809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0">
                <a:solidFill>
                  <a:srgbClr val="526174"/>
                </a:solidFill>
                <a:latin typeface="PingFang HK"/>
                <a:ea typeface="PingFang HK"/>
                <a:cs typeface="PingFang HK"/>
              </a:defRPr>
            </a:pPr>
            <a:r>
              <a:rPr sz="1500" b="0">
                <a:solidFill>
                  <a:srgbClr val="526174"/>
                </a:solidFill>
                <a:latin typeface="PingFang HK"/>
                <a:ea typeface="PingFang HK"/>
                <a:cs typeface="PingFang HK"/>
              </a:rPr>
              <a:t>最後要拿到什麼？</a:t>
            </a:r>
          </a:p>
        </p:txBody>
      </p:sp>
      <p:sp>
        <p:nvSpPr>
          <p:cNvPr id="20" name="">
            <a:extLst xmlns:a="http://schemas.openxmlformats.org/drawingml/2006/main">
              <a:ext uri="{FF2B5EF4-FFF2-40B4-BE49-F238E27FC236}">
                <a16:creationId xmlns:a16="http://schemas.microsoft.com/office/drawing/2014/main" id="{5E2C4839-0A8A-4B6D-95FF-763591406C3F}"/>
              </a:ext>
            </a:extLst>
          </p:cNvPr>
          <p:cNvSpPr>
            <a:spLocks xmlns:a="http://schemas.openxmlformats.org/drawingml/2006/main" noGrp="1"/>
          </p:cNvSpPr>
          <p:nvPr/>
        </p:nvSpPr>
        <p:spPr>
          <a:xfrm xmlns:a="http://schemas.openxmlformats.org/drawingml/2006/main">
            <a:off x="704850" y="2514600"/>
            <a:ext cx="8229600" cy="19050"/>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45800256-BE07-4F28-B792-CAAE419C75AD}"/>
              </a:ext>
            </a:extLst>
          </p:cNvPr>
          <p:cNvSpPr>
            <a:spLocks xmlns:a="http://schemas.openxmlformats.org/drawingml/2006/main" noGrp="1"/>
          </p:cNvSpPr>
          <p:nvPr/>
        </p:nvSpPr>
        <p:spPr>
          <a:xfrm xmlns:a="http://schemas.openxmlformats.org/drawingml/2006/main">
            <a:off x="704850" y="2705100"/>
            <a:ext cx="2266950" cy="45958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775" b="1">
                <a:solidFill>
                  <a:srgbClr val="10233D"/>
                </a:solidFill>
                <a:latin typeface="Manrope"/>
                <a:ea typeface="Manrope"/>
                <a:cs typeface="Manrope"/>
              </a:defRPr>
            </a:pPr>
            <a:r>
              <a:rPr sz="2775" b="1">
                <a:solidFill>
                  <a:srgbClr val="10233D"/>
                </a:solidFill>
                <a:latin typeface="Manrope"/>
                <a:ea typeface="Manrope"/>
                <a:cs typeface="Manrope"/>
              </a:rPr>
              <a:t>Materials</a:t>
            </a:r>
          </a:p>
        </p:txBody>
      </p:sp>
      <p:sp>
        <p:nvSpPr>
          <p:cNvPr id="22" name="">
            <a:extLst xmlns:a="http://schemas.openxmlformats.org/drawingml/2006/main">
              <a:ext uri="{FF2B5EF4-FFF2-40B4-BE49-F238E27FC236}">
                <a16:creationId xmlns:a16="http://schemas.microsoft.com/office/drawing/2014/main" id="{121949F9-DD69-431B-A956-92DDEF19D8C1}"/>
              </a:ext>
            </a:extLst>
          </p:cNvPr>
          <p:cNvSpPr>
            <a:spLocks xmlns:a="http://schemas.openxmlformats.org/drawingml/2006/main" noGrp="1"/>
          </p:cNvSpPr>
          <p:nvPr/>
        </p:nvSpPr>
        <p:spPr>
          <a:xfrm xmlns:a="http://schemas.openxmlformats.org/drawingml/2006/main">
            <a:off x="704850" y="3212306"/>
            <a:ext cx="2266950" cy="2809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0">
                <a:solidFill>
                  <a:srgbClr val="526174"/>
                </a:solidFill>
                <a:latin typeface="PingFang HK"/>
                <a:ea typeface="PingFang HK"/>
                <a:cs typeface="PingFang HK"/>
              </a:defRPr>
            </a:pPr>
            <a:r>
              <a:rPr sz="1500" b="0">
                <a:solidFill>
                  <a:srgbClr val="526174"/>
                </a:solidFill>
                <a:latin typeface="PingFang HK"/>
                <a:ea typeface="PingFang HK"/>
                <a:cs typeface="PingFang HK"/>
              </a:rPr>
              <a:t>材料</a:t>
            </a:r>
          </a:p>
        </p:txBody>
      </p:sp>
      <p:sp>
        <p:nvSpPr>
          <p:cNvPr id="23" name="">
            <a:extLst xmlns:a="http://schemas.openxmlformats.org/drawingml/2006/main">
              <a:ext uri="{FF2B5EF4-FFF2-40B4-BE49-F238E27FC236}">
                <a16:creationId xmlns:a16="http://schemas.microsoft.com/office/drawing/2014/main" id="{77C29067-0DE4-4721-808D-C5241E7AF3F5}"/>
              </a:ext>
            </a:extLst>
          </p:cNvPr>
          <p:cNvSpPr>
            <a:spLocks xmlns:a="http://schemas.openxmlformats.org/drawingml/2006/main" noGrp="1"/>
          </p:cNvSpPr>
          <p:nvPr/>
        </p:nvSpPr>
        <p:spPr>
          <a:xfrm xmlns:a="http://schemas.openxmlformats.org/drawingml/2006/main">
            <a:off x="3133725" y="2733675"/>
            <a:ext cx="5810250" cy="376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250" b="0">
                <a:solidFill>
                  <a:srgbClr val="10233D"/>
                </a:solidFill>
                <a:latin typeface="Manrope"/>
                <a:ea typeface="Manrope"/>
                <a:cs typeface="Manrope"/>
              </a:defRPr>
            </a:pPr>
            <a:r>
              <a:rPr sz="2250" b="0">
                <a:solidFill>
                  <a:srgbClr val="10233D"/>
                </a:solidFill>
                <a:latin typeface="Manrope"/>
                <a:ea typeface="Manrope"/>
                <a:cs typeface="Manrope"/>
              </a:rPr>
              <a:t>What may it read?</a:t>
            </a:r>
          </a:p>
        </p:txBody>
      </p:sp>
      <p:sp>
        <p:nvSpPr>
          <p:cNvPr id="24" name="">
            <a:extLst xmlns:a="http://schemas.openxmlformats.org/drawingml/2006/main">
              <a:ext uri="{FF2B5EF4-FFF2-40B4-BE49-F238E27FC236}">
                <a16:creationId xmlns:a16="http://schemas.microsoft.com/office/drawing/2014/main" id="{615BDC7F-7186-40B6-84B3-580E55AF8DE2}"/>
              </a:ext>
            </a:extLst>
          </p:cNvPr>
          <p:cNvSpPr>
            <a:spLocks xmlns:a="http://schemas.openxmlformats.org/drawingml/2006/main" noGrp="1"/>
          </p:cNvSpPr>
          <p:nvPr/>
        </p:nvSpPr>
        <p:spPr>
          <a:xfrm xmlns:a="http://schemas.openxmlformats.org/drawingml/2006/main">
            <a:off x="3133725" y="3157538"/>
            <a:ext cx="5810250" cy="2809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0">
                <a:solidFill>
                  <a:srgbClr val="526174"/>
                </a:solidFill>
                <a:latin typeface="PingFang HK"/>
                <a:ea typeface="PingFang HK"/>
                <a:cs typeface="PingFang HK"/>
              </a:defRPr>
            </a:pPr>
            <a:r>
              <a:rPr sz="1500" b="0">
                <a:solidFill>
                  <a:srgbClr val="526174"/>
                </a:solidFill>
                <a:latin typeface="PingFang HK"/>
                <a:ea typeface="PingFang HK"/>
                <a:cs typeface="PingFang HK"/>
              </a:rPr>
              <a:t>允許讀取哪些材料？</a:t>
            </a:r>
          </a:p>
        </p:txBody>
      </p:sp>
      <p:sp>
        <p:nvSpPr>
          <p:cNvPr id="25" name="">
            <a:extLst xmlns:a="http://schemas.openxmlformats.org/drawingml/2006/main">
              <a:ext uri="{FF2B5EF4-FFF2-40B4-BE49-F238E27FC236}">
                <a16:creationId xmlns:a16="http://schemas.microsoft.com/office/drawing/2014/main" id="{FA20A7B0-A4C7-4F50-AE51-6408CD2D9319}"/>
              </a:ext>
            </a:extLst>
          </p:cNvPr>
          <p:cNvSpPr>
            <a:spLocks xmlns:a="http://schemas.openxmlformats.org/drawingml/2006/main" noGrp="1"/>
          </p:cNvSpPr>
          <p:nvPr/>
        </p:nvSpPr>
        <p:spPr>
          <a:xfrm xmlns:a="http://schemas.openxmlformats.org/drawingml/2006/main">
            <a:off x="704850" y="3686175"/>
            <a:ext cx="8229600" cy="19050"/>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DBB15B0D-0186-4F97-AD7D-43406221F7A6}"/>
              </a:ext>
            </a:extLst>
          </p:cNvPr>
          <p:cNvSpPr>
            <a:spLocks xmlns:a="http://schemas.openxmlformats.org/drawingml/2006/main" noGrp="1"/>
          </p:cNvSpPr>
          <p:nvPr/>
        </p:nvSpPr>
        <p:spPr>
          <a:xfrm xmlns:a="http://schemas.openxmlformats.org/drawingml/2006/main">
            <a:off x="704850" y="3876675"/>
            <a:ext cx="2266950" cy="45958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775" b="1">
                <a:solidFill>
                  <a:srgbClr val="10233D"/>
                </a:solidFill>
                <a:latin typeface="Manrope"/>
                <a:ea typeface="Manrope"/>
                <a:cs typeface="Manrope"/>
              </a:defRPr>
            </a:pPr>
            <a:r>
              <a:rPr sz="2775" b="1">
                <a:solidFill>
                  <a:srgbClr val="10233D"/>
                </a:solidFill>
                <a:latin typeface="Manrope"/>
                <a:ea typeface="Manrope"/>
                <a:cs typeface="Manrope"/>
              </a:rPr>
              <a:t>Actions</a:t>
            </a:r>
          </a:p>
        </p:txBody>
      </p:sp>
      <p:sp>
        <p:nvSpPr>
          <p:cNvPr id="27" name="">
            <a:extLst xmlns:a="http://schemas.openxmlformats.org/drawingml/2006/main">
              <a:ext uri="{FF2B5EF4-FFF2-40B4-BE49-F238E27FC236}">
                <a16:creationId xmlns:a16="http://schemas.microsoft.com/office/drawing/2014/main" id="{03279E49-4B71-4602-8256-980BC95DA0D7}"/>
              </a:ext>
            </a:extLst>
          </p:cNvPr>
          <p:cNvSpPr>
            <a:spLocks xmlns:a="http://schemas.openxmlformats.org/drawingml/2006/main" noGrp="1"/>
          </p:cNvSpPr>
          <p:nvPr/>
        </p:nvSpPr>
        <p:spPr>
          <a:xfrm xmlns:a="http://schemas.openxmlformats.org/drawingml/2006/main">
            <a:off x="704850" y="4383881"/>
            <a:ext cx="2266950" cy="2809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0">
                <a:solidFill>
                  <a:srgbClr val="526174"/>
                </a:solidFill>
                <a:latin typeface="PingFang HK"/>
                <a:ea typeface="PingFang HK"/>
                <a:cs typeface="PingFang HK"/>
              </a:defRPr>
            </a:pPr>
            <a:r>
              <a:rPr sz="1500" b="0">
                <a:solidFill>
                  <a:srgbClr val="526174"/>
                </a:solidFill>
                <a:latin typeface="PingFang HK"/>
                <a:ea typeface="PingFang HK"/>
                <a:cs typeface="PingFang HK"/>
              </a:rPr>
              <a:t>操作</a:t>
            </a:r>
          </a:p>
        </p:txBody>
      </p:sp>
      <p:sp>
        <p:nvSpPr>
          <p:cNvPr id="28" name="">
            <a:extLst xmlns:a="http://schemas.openxmlformats.org/drawingml/2006/main">
              <a:ext uri="{FF2B5EF4-FFF2-40B4-BE49-F238E27FC236}">
                <a16:creationId xmlns:a16="http://schemas.microsoft.com/office/drawing/2014/main" id="{FCF6FD56-0C94-484C-AACE-60C142DC95E4}"/>
              </a:ext>
            </a:extLst>
          </p:cNvPr>
          <p:cNvSpPr>
            <a:spLocks xmlns:a="http://schemas.openxmlformats.org/drawingml/2006/main" noGrp="1"/>
          </p:cNvSpPr>
          <p:nvPr/>
        </p:nvSpPr>
        <p:spPr>
          <a:xfrm xmlns:a="http://schemas.openxmlformats.org/drawingml/2006/main">
            <a:off x="3133725" y="3905250"/>
            <a:ext cx="5810250" cy="376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250" b="0">
                <a:solidFill>
                  <a:srgbClr val="10233D"/>
                </a:solidFill>
                <a:latin typeface="Manrope"/>
                <a:ea typeface="Manrope"/>
                <a:cs typeface="Manrope"/>
              </a:defRPr>
            </a:pPr>
            <a:r>
              <a:rPr sz="2250" b="0">
                <a:solidFill>
                  <a:srgbClr val="10233D"/>
                </a:solidFill>
                <a:latin typeface="Manrope"/>
                <a:ea typeface="Manrope"/>
                <a:cs typeface="Manrope"/>
              </a:rPr>
              <a:t>What may it do?</a:t>
            </a:r>
          </a:p>
        </p:txBody>
      </p:sp>
      <p:sp>
        <p:nvSpPr>
          <p:cNvPr id="29" name="">
            <a:extLst xmlns:a="http://schemas.openxmlformats.org/drawingml/2006/main">
              <a:ext uri="{FF2B5EF4-FFF2-40B4-BE49-F238E27FC236}">
                <a16:creationId xmlns:a16="http://schemas.microsoft.com/office/drawing/2014/main" id="{71C42DAB-6782-4CEC-B0F9-AC112942C9F2}"/>
              </a:ext>
            </a:extLst>
          </p:cNvPr>
          <p:cNvSpPr>
            <a:spLocks xmlns:a="http://schemas.openxmlformats.org/drawingml/2006/main" noGrp="1"/>
          </p:cNvSpPr>
          <p:nvPr/>
        </p:nvSpPr>
        <p:spPr>
          <a:xfrm xmlns:a="http://schemas.openxmlformats.org/drawingml/2006/main">
            <a:off x="3133725" y="4329113"/>
            <a:ext cx="5810250" cy="2809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0">
                <a:solidFill>
                  <a:srgbClr val="526174"/>
                </a:solidFill>
                <a:latin typeface="PingFang HK"/>
                <a:ea typeface="PingFang HK"/>
                <a:cs typeface="PingFang HK"/>
              </a:defRPr>
            </a:pPr>
            <a:r>
              <a:rPr sz="1500" b="0">
                <a:solidFill>
                  <a:srgbClr val="526174"/>
                </a:solidFill>
                <a:latin typeface="PingFang HK"/>
                <a:ea typeface="PingFang HK"/>
                <a:cs typeface="PingFang HK"/>
              </a:rPr>
              <a:t>允許執行哪些動作？</a:t>
            </a:r>
          </a:p>
        </p:txBody>
      </p:sp>
      <p:sp>
        <p:nvSpPr>
          <p:cNvPr id="30" name="">
            <a:extLst xmlns:a="http://schemas.openxmlformats.org/drawingml/2006/main">
              <a:ext uri="{FF2B5EF4-FFF2-40B4-BE49-F238E27FC236}">
                <a16:creationId xmlns:a16="http://schemas.microsoft.com/office/drawing/2014/main" id="{DD68D573-B1D6-4AF3-9989-80CD5B0CE9B3}"/>
              </a:ext>
            </a:extLst>
          </p:cNvPr>
          <p:cNvSpPr>
            <a:spLocks xmlns:a="http://schemas.openxmlformats.org/drawingml/2006/main" noGrp="1"/>
          </p:cNvSpPr>
          <p:nvPr/>
        </p:nvSpPr>
        <p:spPr>
          <a:xfrm xmlns:a="http://schemas.openxmlformats.org/drawingml/2006/main">
            <a:off x="704850" y="4857750"/>
            <a:ext cx="8229600" cy="19050"/>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31" name="">
            <a:extLst xmlns:a="http://schemas.openxmlformats.org/drawingml/2006/main">
              <a:ext uri="{FF2B5EF4-FFF2-40B4-BE49-F238E27FC236}">
                <a16:creationId xmlns:a16="http://schemas.microsoft.com/office/drawing/2014/main" id="{2B4DFBDA-3091-4845-A79E-C261482FA84B}"/>
              </a:ext>
            </a:extLst>
          </p:cNvPr>
          <p:cNvSpPr>
            <a:spLocks xmlns:a="http://schemas.openxmlformats.org/drawingml/2006/main" noGrp="1"/>
          </p:cNvSpPr>
          <p:nvPr/>
        </p:nvSpPr>
        <p:spPr>
          <a:xfrm xmlns:a="http://schemas.openxmlformats.org/drawingml/2006/main">
            <a:off x="704850" y="5048250"/>
            <a:ext cx="2266950" cy="45958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775" b="1">
                <a:solidFill>
                  <a:srgbClr val="E64F2A"/>
                </a:solidFill>
                <a:latin typeface="Manrope"/>
                <a:ea typeface="Manrope"/>
                <a:cs typeface="Manrope"/>
              </a:defRPr>
            </a:pPr>
            <a:r>
              <a:rPr sz="2775" b="1">
                <a:solidFill>
                  <a:srgbClr val="E64F2A"/>
                </a:solidFill>
                <a:latin typeface="Manrope"/>
                <a:ea typeface="Manrope"/>
                <a:cs typeface="Manrope"/>
              </a:rPr>
              <a:t>Checks</a:t>
            </a:r>
          </a:p>
        </p:txBody>
      </p:sp>
      <p:sp>
        <p:nvSpPr>
          <p:cNvPr id="32" name="">
            <a:extLst xmlns:a="http://schemas.openxmlformats.org/drawingml/2006/main">
              <a:ext uri="{FF2B5EF4-FFF2-40B4-BE49-F238E27FC236}">
                <a16:creationId xmlns:a16="http://schemas.microsoft.com/office/drawing/2014/main" id="{12B17C5F-8240-42A1-BB2E-4F5BF0EEB1D9}"/>
              </a:ext>
            </a:extLst>
          </p:cNvPr>
          <p:cNvSpPr>
            <a:spLocks xmlns:a="http://schemas.openxmlformats.org/drawingml/2006/main" noGrp="1"/>
          </p:cNvSpPr>
          <p:nvPr/>
        </p:nvSpPr>
        <p:spPr>
          <a:xfrm xmlns:a="http://schemas.openxmlformats.org/drawingml/2006/main">
            <a:off x="704850" y="5555456"/>
            <a:ext cx="2266950" cy="2809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0">
                <a:solidFill>
                  <a:srgbClr val="526174"/>
                </a:solidFill>
                <a:latin typeface="PingFang HK"/>
                <a:ea typeface="PingFang HK"/>
                <a:cs typeface="PingFang HK"/>
              </a:defRPr>
            </a:pPr>
            <a:r>
              <a:rPr sz="1500" b="0">
                <a:solidFill>
                  <a:srgbClr val="526174"/>
                </a:solidFill>
                <a:latin typeface="PingFang HK"/>
                <a:ea typeface="PingFang HK"/>
                <a:cs typeface="PingFang HK"/>
              </a:rPr>
              <a:t>檢查</a:t>
            </a:r>
          </a:p>
        </p:txBody>
      </p:sp>
      <p:sp>
        <p:nvSpPr>
          <p:cNvPr id="33" name="">
            <a:extLst xmlns:a="http://schemas.openxmlformats.org/drawingml/2006/main">
              <a:ext uri="{FF2B5EF4-FFF2-40B4-BE49-F238E27FC236}">
                <a16:creationId xmlns:a16="http://schemas.microsoft.com/office/drawing/2014/main" id="{D2823C19-1E77-49EC-8E34-919BE8A86C80}"/>
              </a:ext>
            </a:extLst>
          </p:cNvPr>
          <p:cNvSpPr>
            <a:spLocks xmlns:a="http://schemas.openxmlformats.org/drawingml/2006/main" noGrp="1"/>
          </p:cNvSpPr>
          <p:nvPr/>
        </p:nvSpPr>
        <p:spPr>
          <a:xfrm xmlns:a="http://schemas.openxmlformats.org/drawingml/2006/main">
            <a:off x="3133725" y="5076825"/>
            <a:ext cx="5810250" cy="376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250" b="0">
                <a:solidFill>
                  <a:srgbClr val="10233D"/>
                </a:solidFill>
                <a:latin typeface="Manrope"/>
                <a:ea typeface="Manrope"/>
                <a:cs typeface="Manrope"/>
              </a:defRPr>
            </a:pPr>
            <a:r>
              <a:rPr sz="2250" b="0">
                <a:solidFill>
                  <a:srgbClr val="10233D"/>
                </a:solidFill>
                <a:latin typeface="Manrope"/>
                <a:ea typeface="Manrope"/>
                <a:cs typeface="Manrope"/>
              </a:rPr>
              <a:t>How will I judge the output?</a:t>
            </a:r>
          </a:p>
        </p:txBody>
      </p:sp>
      <p:sp>
        <p:nvSpPr>
          <p:cNvPr id="34" name="">
            <a:extLst xmlns:a="http://schemas.openxmlformats.org/drawingml/2006/main">
              <a:ext uri="{FF2B5EF4-FFF2-40B4-BE49-F238E27FC236}">
                <a16:creationId xmlns:a16="http://schemas.microsoft.com/office/drawing/2014/main" id="{B53E270E-1413-4E8E-B49C-E524F38460AB}"/>
              </a:ext>
            </a:extLst>
          </p:cNvPr>
          <p:cNvSpPr>
            <a:spLocks xmlns:a="http://schemas.openxmlformats.org/drawingml/2006/main" noGrp="1"/>
          </p:cNvSpPr>
          <p:nvPr/>
        </p:nvSpPr>
        <p:spPr>
          <a:xfrm xmlns:a="http://schemas.openxmlformats.org/drawingml/2006/main">
            <a:off x="3133725" y="5500688"/>
            <a:ext cx="5810250" cy="2809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0">
                <a:solidFill>
                  <a:srgbClr val="526174"/>
                </a:solidFill>
                <a:latin typeface="PingFang HK"/>
                <a:ea typeface="PingFang HK"/>
                <a:cs typeface="PingFang HK"/>
              </a:defRPr>
            </a:pPr>
            <a:r>
              <a:rPr sz="1500" b="0">
                <a:solidFill>
                  <a:srgbClr val="526174"/>
                </a:solidFill>
                <a:latin typeface="PingFang HK"/>
                <a:ea typeface="PingFang HK"/>
                <a:cs typeface="PingFang HK"/>
              </a:rPr>
              <a:t>怎樣知道結果合格？</a:t>
            </a:r>
          </a:p>
        </p:txBody>
      </p:sp>
      <p:sp>
        <p:nvSpPr>
          <p:cNvPr id="35" name="">
            <a:extLst xmlns:a="http://schemas.openxmlformats.org/drawingml/2006/main">
              <a:ext uri="{FF2B5EF4-FFF2-40B4-BE49-F238E27FC236}">
                <a16:creationId xmlns:a16="http://schemas.microsoft.com/office/drawing/2014/main" id="{F7441DDD-36DD-48DB-A2EA-03AF73E84876}"/>
              </a:ext>
            </a:extLst>
          </p:cNvPr>
          <p:cNvSpPr>
            <a:spLocks xmlns:a="http://schemas.openxmlformats.org/drawingml/2006/main" noGrp="1"/>
          </p:cNvSpPr>
          <p:nvPr/>
        </p:nvSpPr>
        <p:spPr>
          <a:xfrm xmlns:a="http://schemas.openxmlformats.org/drawingml/2006/main">
            <a:off x="704850" y="6029325"/>
            <a:ext cx="8229600" cy="19050"/>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36" name="">
            <a:extLst xmlns:a="http://schemas.openxmlformats.org/drawingml/2006/main">
              <a:ext uri="{FF2B5EF4-FFF2-40B4-BE49-F238E27FC236}">
                <a16:creationId xmlns:a16="http://schemas.microsoft.com/office/drawing/2014/main" id="{1DA70607-4818-4FC5-8ADA-1A2AF0B419A4}"/>
              </a:ext>
            </a:extLst>
          </p:cNvPr>
          <p:cNvSpPr>
            <a:spLocks xmlns:a="http://schemas.openxmlformats.org/drawingml/2006/main" noGrp="1"/>
          </p:cNvSpPr>
          <p:nvPr/>
        </p:nvSpPr>
        <p:spPr>
          <a:xfrm xmlns:a="http://schemas.openxmlformats.org/drawingml/2006/main">
            <a:off x="704850" y="6219825"/>
            <a:ext cx="2266950" cy="45958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775" b="1">
                <a:solidFill>
                  <a:srgbClr val="10233D"/>
                </a:solidFill>
                <a:latin typeface="Manrope"/>
                <a:ea typeface="Manrope"/>
                <a:cs typeface="Manrope"/>
              </a:defRPr>
            </a:pPr>
            <a:r>
              <a:rPr sz="2775" b="1">
                <a:solidFill>
                  <a:srgbClr val="10233D"/>
                </a:solidFill>
                <a:latin typeface="Manrope"/>
                <a:ea typeface="Manrope"/>
                <a:cs typeface="Manrope"/>
              </a:rPr>
              <a:t>Help</a:t>
            </a:r>
          </a:p>
        </p:txBody>
      </p:sp>
      <p:sp>
        <p:nvSpPr>
          <p:cNvPr id="37" name="">
            <a:extLst xmlns:a="http://schemas.openxmlformats.org/drawingml/2006/main">
              <a:ext uri="{FF2B5EF4-FFF2-40B4-BE49-F238E27FC236}">
                <a16:creationId xmlns:a16="http://schemas.microsoft.com/office/drawing/2014/main" id="{67B38026-95B9-490A-BB27-BF1E7ABE0F70}"/>
              </a:ext>
            </a:extLst>
          </p:cNvPr>
          <p:cNvSpPr>
            <a:spLocks xmlns:a="http://schemas.openxmlformats.org/drawingml/2006/main" noGrp="1"/>
          </p:cNvSpPr>
          <p:nvPr/>
        </p:nvSpPr>
        <p:spPr>
          <a:xfrm xmlns:a="http://schemas.openxmlformats.org/drawingml/2006/main">
            <a:off x="704850" y="6727031"/>
            <a:ext cx="2266950" cy="2809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0">
                <a:solidFill>
                  <a:srgbClr val="526174"/>
                </a:solidFill>
                <a:latin typeface="PingFang HK"/>
                <a:ea typeface="PingFang HK"/>
                <a:cs typeface="PingFang HK"/>
              </a:defRPr>
            </a:pPr>
            <a:r>
              <a:rPr sz="1500" b="0">
                <a:solidFill>
                  <a:srgbClr val="526174"/>
                </a:solidFill>
                <a:latin typeface="PingFang HK"/>
                <a:ea typeface="PingFang HK"/>
                <a:cs typeface="PingFang HK"/>
              </a:rPr>
              <a:t>求助</a:t>
            </a:r>
          </a:p>
        </p:txBody>
      </p:sp>
      <p:sp>
        <p:nvSpPr>
          <p:cNvPr id="38" name="">
            <a:extLst xmlns:a="http://schemas.openxmlformats.org/drawingml/2006/main">
              <a:ext uri="{FF2B5EF4-FFF2-40B4-BE49-F238E27FC236}">
                <a16:creationId xmlns:a16="http://schemas.microsoft.com/office/drawing/2014/main" id="{7F93809D-A9CB-4252-83C8-74D428043F2B}"/>
              </a:ext>
            </a:extLst>
          </p:cNvPr>
          <p:cNvSpPr>
            <a:spLocks xmlns:a="http://schemas.openxmlformats.org/drawingml/2006/main" noGrp="1"/>
          </p:cNvSpPr>
          <p:nvPr/>
        </p:nvSpPr>
        <p:spPr>
          <a:xfrm xmlns:a="http://schemas.openxmlformats.org/drawingml/2006/main">
            <a:off x="3133725" y="6248400"/>
            <a:ext cx="5810250" cy="376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250" b="0">
                <a:solidFill>
                  <a:srgbClr val="10233D"/>
                </a:solidFill>
                <a:latin typeface="Manrope"/>
                <a:ea typeface="Manrope"/>
                <a:cs typeface="Manrope"/>
              </a:defRPr>
            </a:pPr>
            <a:r>
              <a:rPr sz="2250" b="0">
                <a:solidFill>
                  <a:srgbClr val="10233D"/>
                </a:solidFill>
                <a:latin typeface="Manrope"/>
                <a:ea typeface="Manrope"/>
                <a:cs typeface="Manrope"/>
              </a:rPr>
              <a:t>When should it come back to me?</a:t>
            </a:r>
          </a:p>
        </p:txBody>
      </p:sp>
      <p:sp>
        <p:nvSpPr>
          <p:cNvPr id="39" name="">
            <a:extLst xmlns:a="http://schemas.openxmlformats.org/drawingml/2006/main">
              <a:ext uri="{FF2B5EF4-FFF2-40B4-BE49-F238E27FC236}">
                <a16:creationId xmlns:a16="http://schemas.microsoft.com/office/drawing/2014/main" id="{7751BB69-E29C-4884-A452-472504CB8468}"/>
              </a:ext>
            </a:extLst>
          </p:cNvPr>
          <p:cNvSpPr>
            <a:spLocks xmlns:a="http://schemas.openxmlformats.org/drawingml/2006/main" noGrp="1"/>
          </p:cNvSpPr>
          <p:nvPr/>
        </p:nvSpPr>
        <p:spPr>
          <a:xfrm xmlns:a="http://schemas.openxmlformats.org/drawingml/2006/main">
            <a:off x="3133725" y="6672263"/>
            <a:ext cx="5810250" cy="2809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0">
                <a:solidFill>
                  <a:srgbClr val="526174"/>
                </a:solidFill>
                <a:latin typeface="PingFang HK"/>
                <a:ea typeface="PingFang HK"/>
                <a:cs typeface="PingFang HK"/>
              </a:defRPr>
            </a:pPr>
            <a:r>
              <a:rPr sz="1500" b="0">
                <a:solidFill>
                  <a:srgbClr val="526174"/>
                </a:solidFill>
                <a:latin typeface="PingFang HK"/>
                <a:ea typeface="PingFang HK"/>
                <a:cs typeface="PingFang HK"/>
              </a:rPr>
              <a:t>什麼情況要交回給人？</a:t>
            </a:r>
          </a:p>
        </p:txBody>
      </p:sp>
    </p:spTree>
    <p:extLst>
      <p:ext uri="{BB962C8B-B14F-4D97-AF65-F5344CB8AC3E}">
        <p14:creationId xmlns:p14="http://schemas.microsoft.com/office/powerpoint/2010/main" val="1391197511"/>
      </p:ext>
    </p:extLst>
  </p:cSld>
</p:sld>
</file>

<file path=ppt/slides/slide24.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33" name="">
            <a:extLst xmlns:a="http://schemas.openxmlformats.org/drawingml/2006/main">
              <a:ext uri="{FF2B5EF4-FFF2-40B4-BE49-F238E27FC236}">
                <a16:creationId xmlns:a16="http://schemas.microsoft.com/office/drawing/2014/main" id="{C0B2F843-DFE1-4EC0-9681-22C74E047678}"/>
              </a:ext>
            </a:extLst>
          </p:cNvPr>
          <p:cNvSpPr>
            <a:spLocks xmlns:a="http://schemas.openxmlformats.org/drawingml/2006/main" noGrp="1"/>
          </p:cNvSpPr>
          <p:nvPr/>
        </p:nvSpPr>
        <p:spPr>
          <a:xfrm xmlns:a="http://schemas.openxmlformats.org/drawingml/2006/main">
            <a:off x="495300" y="381000"/>
            <a:ext cx="1381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E64F2A"/>
                </a:solidFill>
                <a:latin typeface="Manrope"/>
                <a:ea typeface="Manrope"/>
                <a:cs typeface="Manrope"/>
              </a:defRPr>
            </a:pPr>
            <a:r>
              <a:rPr sz="1500" b="1">
                <a:solidFill>
                  <a:srgbClr val="E64F2A"/>
                </a:solidFill>
                <a:latin typeface="Manrope"/>
                <a:ea typeface="Manrope"/>
                <a:cs typeface="Manrope"/>
              </a:rPr>
              <a:t>05 / ACTION / YOUR FIRST SESSION</a:t>
            </a:r>
          </a:p>
        </p:txBody>
      </p:sp>
      <p:sp>
        <p:nvSpPr>
          <p:cNvPr id="2" name="">
            <a:extLst xmlns:a="http://schemas.openxmlformats.org/drawingml/2006/main">
              <a:ext uri="{FF2B5EF4-FFF2-40B4-BE49-F238E27FC236}">
                <a16:creationId xmlns:a16="http://schemas.microsoft.com/office/drawing/2014/main" id="{3758B563-1215-4FB9-87B1-813ECE7D6544}"/>
              </a:ext>
            </a:extLst>
          </p:cNvPr>
          <p:cNvSpPr>
            <a:spLocks xmlns:a="http://schemas.openxmlformats.org/drawingml/2006/main" noGrp="1"/>
          </p:cNvSpPr>
          <p:nvPr/>
        </p:nvSpPr>
        <p:spPr>
          <a:xfrm xmlns:a="http://schemas.openxmlformats.org/drawingml/2006/main">
            <a:off x="495300" y="914400"/>
            <a:ext cx="14249400" cy="19050"/>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9B2C8293-CDEF-43D7-A1F6-C9B45039EFB0}"/>
              </a:ext>
            </a:extLst>
          </p:cNvPr>
          <p:cNvSpPr>
            <a:spLocks xmlns:a="http://schemas.openxmlformats.org/drawingml/2006/main" noGrp="1"/>
          </p:cNvSpPr>
          <p:nvPr/>
        </p:nvSpPr>
        <p:spPr>
          <a:xfrm xmlns:a="http://schemas.openxmlformats.org/drawingml/2006/main">
            <a:off x="9201150" y="1428750"/>
            <a:ext cx="28575" cy="6038850"/>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E558CCBE-647D-4F76-BA6B-4F2AE6DDC6CF}"/>
              </a:ext>
            </a:extLst>
          </p:cNvPr>
          <p:cNvSpPr>
            <a:spLocks xmlns:a="http://schemas.openxmlformats.org/drawingml/2006/main" noGrp="1"/>
          </p:cNvSpPr>
          <p:nvPr/>
        </p:nvSpPr>
        <p:spPr>
          <a:xfrm xmlns:a="http://schemas.openxmlformats.org/drawingml/2006/main">
            <a:off x="9601200" y="186690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10233D"/>
                </a:solidFill>
                <a:latin typeface="Manrope"/>
                <a:ea typeface="Manrope"/>
                <a:cs typeface="Manrope"/>
              </a:defRPr>
            </a:pPr>
            <a:r>
              <a:rPr sz="4200" b="1">
                <a:solidFill>
                  <a:srgbClr val="10233D"/>
                </a:solidFill>
                <a:latin typeface="Manrope"/>
                <a:ea typeface="Manrope"/>
                <a:cs typeface="Manrope"/>
              </a:rPr>
              <a:t>One small task</a:t>
            </a:r>
          </a:p>
        </p:txBody>
      </p:sp>
      <p:sp>
        <p:nvSpPr>
          <p:cNvPr id="5" name="">
            <a:extLst xmlns:a="http://schemas.openxmlformats.org/drawingml/2006/main">
              <a:ext uri="{FF2B5EF4-FFF2-40B4-BE49-F238E27FC236}">
                <a16:creationId xmlns:a16="http://schemas.microsoft.com/office/drawing/2014/main" id="{E61F011F-679B-4657-8FF8-28543673648C}"/>
              </a:ext>
            </a:extLst>
          </p:cNvPr>
          <p:cNvSpPr>
            <a:spLocks xmlns:a="http://schemas.openxmlformats.org/drawingml/2006/main" noGrp="1"/>
          </p:cNvSpPr>
          <p:nvPr/>
        </p:nvSpPr>
        <p:spPr>
          <a:xfrm xmlns:a="http://schemas.openxmlformats.org/drawingml/2006/main">
            <a:off x="9601200" y="253365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10233D"/>
                </a:solidFill>
                <a:latin typeface="Manrope"/>
                <a:ea typeface="Manrope"/>
                <a:cs typeface="Manrope"/>
              </a:defRPr>
            </a:pPr>
            <a:r>
              <a:rPr sz="4200" b="1">
                <a:solidFill>
                  <a:srgbClr val="10233D"/>
                </a:solidFill>
                <a:latin typeface="Manrope"/>
                <a:ea typeface="Manrope"/>
                <a:cs typeface="Manrope"/>
              </a:rPr>
              <a:t>is enough</a:t>
            </a:r>
          </a:p>
        </p:txBody>
      </p:sp>
      <p:sp>
        <p:nvSpPr>
          <p:cNvPr id="6" name="">
            <a:extLst xmlns:a="http://schemas.openxmlformats.org/drawingml/2006/main">
              <a:ext uri="{FF2B5EF4-FFF2-40B4-BE49-F238E27FC236}">
                <a16:creationId xmlns:a16="http://schemas.microsoft.com/office/drawing/2014/main" id="{9D4E2906-07FE-467A-B09D-D7609FC7EB6B}"/>
              </a:ext>
            </a:extLst>
          </p:cNvPr>
          <p:cNvSpPr>
            <a:spLocks xmlns:a="http://schemas.openxmlformats.org/drawingml/2006/main" noGrp="1"/>
          </p:cNvSpPr>
          <p:nvPr/>
        </p:nvSpPr>
        <p:spPr>
          <a:xfrm xmlns:a="http://schemas.openxmlformats.org/drawingml/2006/main">
            <a:off x="9601200" y="320040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10233D"/>
                </a:solidFill>
                <a:latin typeface="Manrope"/>
                <a:ea typeface="Manrope"/>
                <a:cs typeface="Manrope"/>
              </a:defRPr>
            </a:pPr>
            <a:r>
              <a:rPr sz="4200" b="1">
                <a:solidFill>
                  <a:srgbClr val="10233D"/>
                </a:solidFill>
                <a:latin typeface="Manrope"/>
                <a:ea typeface="Manrope"/>
                <a:cs typeface="Manrope"/>
              </a:rPr>
              <a:t>to begin</a:t>
            </a:r>
          </a:p>
        </p:txBody>
      </p:sp>
      <p:sp>
        <p:nvSpPr>
          <p:cNvPr id="7" name="">
            <a:extLst xmlns:a="http://schemas.openxmlformats.org/drawingml/2006/main">
              <a:ext uri="{FF2B5EF4-FFF2-40B4-BE49-F238E27FC236}">
                <a16:creationId xmlns:a16="http://schemas.microsoft.com/office/drawing/2014/main" id="{C41F8FE5-B31F-41E0-9E64-E4F13235536F}"/>
              </a:ext>
            </a:extLst>
          </p:cNvPr>
          <p:cNvSpPr>
            <a:spLocks xmlns:a="http://schemas.openxmlformats.org/drawingml/2006/main" noGrp="1"/>
          </p:cNvSpPr>
          <p:nvPr/>
        </p:nvSpPr>
        <p:spPr>
          <a:xfrm xmlns:a="http://schemas.openxmlformats.org/drawingml/2006/main">
            <a:off x="9601200" y="3943350"/>
            <a:ext cx="5143500" cy="3509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800" b="0">
                <a:solidFill>
                  <a:srgbClr val="526174"/>
                </a:solidFill>
                <a:latin typeface="PingFang HK"/>
                <a:ea typeface="PingFang HK"/>
                <a:cs typeface="PingFang HK"/>
              </a:defRPr>
            </a:pPr>
            <a:r>
              <a:rPr sz="1800" b="0">
                <a:solidFill>
                  <a:srgbClr val="526174"/>
                </a:solidFill>
                <a:latin typeface="PingFang HK"/>
                <a:ea typeface="PingFang HK"/>
                <a:cs typeface="PingFang HK"/>
              </a:rPr>
              <a:t>今晚先完成一個小任務，再保存做法。</a:t>
            </a:r>
          </a:p>
        </p:txBody>
      </p:sp>
      <p:sp>
        <p:nvSpPr>
          <p:cNvPr id="8" name="">
            <a:extLst xmlns:a="http://schemas.openxmlformats.org/drawingml/2006/main">
              <a:ext uri="{FF2B5EF4-FFF2-40B4-BE49-F238E27FC236}">
                <a16:creationId xmlns:a16="http://schemas.microsoft.com/office/drawing/2014/main" id="{E59FCCF4-D0E0-41AF-B301-1885F10D74D8}"/>
              </a:ext>
            </a:extLst>
          </p:cNvPr>
          <p:cNvSpPr>
            <a:spLocks xmlns:a="http://schemas.openxmlformats.org/drawingml/2006/main" noGrp="1"/>
          </p:cNvSpPr>
          <p:nvPr/>
        </p:nvSpPr>
        <p:spPr>
          <a:xfrm xmlns:a="http://schemas.openxmlformats.org/drawingml/2006/main">
            <a:off x="9601200" y="5067300"/>
            <a:ext cx="50958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10233D"/>
                </a:solidFill>
                <a:latin typeface="Manrope"/>
                <a:ea typeface="Manrope"/>
                <a:cs typeface="Manrope"/>
              </a:defRPr>
            </a:pPr>
            <a:r>
              <a:rPr sz="2025" b="0">
                <a:solidFill>
                  <a:srgbClr val="10233D"/>
                </a:solidFill>
                <a:latin typeface="Manrope"/>
                <a:ea typeface="Manrope"/>
                <a:cs typeface="Manrope"/>
              </a:rPr>
              <a:t>Run it, check it and revise once</a:t>
            </a:r>
          </a:p>
        </p:txBody>
      </p:sp>
      <p:sp>
        <p:nvSpPr>
          <p:cNvPr id="9" name="">
            <a:extLst xmlns:a="http://schemas.openxmlformats.org/drawingml/2006/main">
              <a:ext uri="{FF2B5EF4-FFF2-40B4-BE49-F238E27FC236}">
                <a16:creationId xmlns:a16="http://schemas.microsoft.com/office/drawing/2014/main" id="{A3E2B0F8-E6AC-43C5-A00E-50B740082AD0}"/>
              </a:ext>
            </a:extLst>
          </p:cNvPr>
          <p:cNvSpPr>
            <a:spLocks xmlns:a="http://schemas.openxmlformats.org/drawingml/2006/main" noGrp="1"/>
          </p:cNvSpPr>
          <p:nvPr/>
        </p:nvSpPr>
        <p:spPr>
          <a:xfrm xmlns:a="http://schemas.openxmlformats.org/drawingml/2006/main">
            <a:off x="9601200" y="5436394"/>
            <a:ext cx="5095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526174"/>
                </a:solidFill>
                <a:latin typeface="PingFang HK"/>
                <a:ea typeface="PingFang HK"/>
                <a:cs typeface="PingFang HK"/>
              </a:defRPr>
            </a:pPr>
            <a:r>
              <a:rPr sz="1350" b="0">
                <a:solidFill>
                  <a:srgbClr val="526174"/>
                </a:solidFill>
                <a:latin typeface="PingFang HK"/>
                <a:ea typeface="PingFang HK"/>
                <a:cs typeface="PingFang HK"/>
              </a:rPr>
              <a:t>運行一次，檢查，再修改一次</a:t>
            </a:r>
          </a:p>
        </p:txBody>
      </p:sp>
      <p:sp>
        <p:nvSpPr>
          <p:cNvPr id="10" name="">
            <a:extLst xmlns:a="http://schemas.openxmlformats.org/drawingml/2006/main">
              <a:ext uri="{FF2B5EF4-FFF2-40B4-BE49-F238E27FC236}">
                <a16:creationId xmlns:a16="http://schemas.microsoft.com/office/drawing/2014/main" id="{95672840-1124-4C0F-932D-97416BBBE19D}"/>
              </a:ext>
            </a:extLst>
          </p:cNvPr>
          <p:cNvSpPr>
            <a:spLocks xmlns:a="http://schemas.openxmlformats.org/drawingml/2006/main" noGrp="1"/>
          </p:cNvSpPr>
          <p:nvPr/>
        </p:nvSpPr>
        <p:spPr>
          <a:xfrm xmlns:a="http://schemas.openxmlformats.org/drawingml/2006/main">
            <a:off x="9601200" y="5845969"/>
            <a:ext cx="50958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10233D"/>
                </a:solidFill>
                <a:latin typeface="Manrope"/>
                <a:ea typeface="Manrope"/>
                <a:cs typeface="Manrope"/>
              </a:defRPr>
            </a:pPr>
            <a:r>
              <a:rPr sz="2025" b="0">
                <a:solidFill>
                  <a:srgbClr val="10233D"/>
                </a:solidFill>
                <a:latin typeface="Manrope"/>
                <a:ea typeface="Manrope"/>
                <a:cs typeface="Manrope"/>
              </a:rPr>
              <a:t>Save the useful rule for next time</a:t>
            </a:r>
          </a:p>
        </p:txBody>
      </p:sp>
      <p:sp>
        <p:nvSpPr>
          <p:cNvPr id="11" name="">
            <a:extLst xmlns:a="http://schemas.openxmlformats.org/drawingml/2006/main">
              <a:ext uri="{FF2B5EF4-FFF2-40B4-BE49-F238E27FC236}">
                <a16:creationId xmlns:a16="http://schemas.microsoft.com/office/drawing/2014/main" id="{E4F29D3D-E8C6-4ED1-B690-5D12F451EF8D}"/>
              </a:ext>
            </a:extLst>
          </p:cNvPr>
          <p:cNvSpPr>
            <a:spLocks xmlns:a="http://schemas.openxmlformats.org/drawingml/2006/main" noGrp="1"/>
          </p:cNvSpPr>
          <p:nvPr/>
        </p:nvSpPr>
        <p:spPr>
          <a:xfrm xmlns:a="http://schemas.openxmlformats.org/drawingml/2006/main">
            <a:off x="9601200" y="6215063"/>
            <a:ext cx="5095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526174"/>
                </a:solidFill>
                <a:latin typeface="PingFang HK"/>
                <a:ea typeface="PingFang HK"/>
                <a:cs typeface="PingFang HK"/>
              </a:defRPr>
            </a:pPr>
            <a:r>
              <a:rPr sz="1350" b="0">
                <a:solidFill>
                  <a:srgbClr val="526174"/>
                </a:solidFill>
                <a:latin typeface="PingFang HK"/>
                <a:ea typeface="PingFang HK"/>
                <a:cs typeface="PingFang HK"/>
              </a:rPr>
              <a:t>把有用的規則保存下來</a:t>
            </a:r>
          </a:p>
        </p:txBody>
      </p:sp>
      <p:sp>
        <p:nvSpPr>
          <p:cNvPr id="12" name="">
            <a:extLst xmlns:a="http://schemas.openxmlformats.org/drawingml/2006/main">
              <a:ext uri="{FF2B5EF4-FFF2-40B4-BE49-F238E27FC236}">
                <a16:creationId xmlns:a16="http://schemas.microsoft.com/office/drawing/2014/main" id="{0B771E4F-5A65-4DDF-8693-E52084666D5A}"/>
              </a:ext>
            </a:extLst>
          </p:cNvPr>
          <p:cNvSpPr>
            <a:spLocks xmlns:a="http://schemas.openxmlformats.org/drawingml/2006/main" noGrp="1"/>
          </p:cNvSpPr>
          <p:nvPr/>
        </p:nvSpPr>
        <p:spPr>
          <a:xfrm xmlns:a="http://schemas.openxmlformats.org/drawingml/2006/main">
            <a:off x="9601200" y="7305675"/>
            <a:ext cx="507682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E64F2A"/>
                </a:solidFill>
                <a:latin typeface="Manrope"/>
                <a:ea typeface="Manrope"/>
                <a:cs typeface="Manrope"/>
              </a:defRPr>
            </a:pPr>
            <a:r>
              <a:rPr sz="1500" b="1">
                <a:solidFill>
                  <a:srgbClr val="E64F2A"/>
                </a:solidFill>
                <a:latin typeface="Manrope"/>
                <a:ea typeface="Manrope"/>
                <a:cs typeface="Manrope"/>
              </a:rPr>
              <a:t>Download the brief, prompts and review rubric</a:t>
            </a:r>
          </a:p>
        </p:txBody>
      </p:sp>
      <p:sp>
        <p:nvSpPr>
          <p:cNvPr id="13" name="">
            <a:extLst xmlns:a="http://schemas.openxmlformats.org/drawingml/2006/main">
              <a:ext uri="{FF2B5EF4-FFF2-40B4-BE49-F238E27FC236}">
                <a16:creationId xmlns:a16="http://schemas.microsoft.com/office/drawing/2014/main" id="{ECF4FEA8-A5CA-4CAE-88A3-5DC309098CCC}"/>
              </a:ext>
            </a:extLst>
          </p:cNvPr>
          <p:cNvSpPr>
            <a:spLocks xmlns:a="http://schemas.openxmlformats.org/drawingml/2006/main" noGrp="1"/>
          </p:cNvSpPr>
          <p:nvPr/>
        </p:nvSpPr>
        <p:spPr>
          <a:xfrm xmlns:a="http://schemas.openxmlformats.org/drawingml/2006/main">
            <a:off x="9601200" y="7572375"/>
            <a:ext cx="5067300" cy="21621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526174"/>
                </a:solidFill>
                <a:latin typeface="PingFang HK"/>
                <a:ea typeface="PingFang HK"/>
                <a:cs typeface="PingFang HK"/>
              </a:defRPr>
            </a:pPr>
            <a:r>
              <a:rPr sz="1200" b="0">
                <a:solidFill>
                  <a:srgbClr val="526174"/>
                </a:solidFill>
                <a:latin typeface="PingFang HK"/>
                <a:ea typeface="PingFang HK"/>
                <a:cs typeface="PingFang HK"/>
              </a:rPr>
              <a:t>資料頁有完整實操包</a:t>
            </a:r>
          </a:p>
        </p:txBody>
      </p:sp>
      <p:sp>
        <p:nvSpPr>
          <p:cNvPr id="14" name="">
            <a:extLst xmlns:a="http://schemas.openxmlformats.org/drawingml/2006/main">
              <a:ext uri="{FF2B5EF4-FFF2-40B4-BE49-F238E27FC236}">
                <a16:creationId xmlns:a16="http://schemas.microsoft.com/office/drawing/2014/main" id="{C2986D0B-7679-4F16-AE88-97718056F6FD}"/>
              </a:ext>
            </a:extLst>
          </p:cNvPr>
          <p:cNvSpPr>
            <a:spLocks xmlns:a="http://schemas.openxmlformats.org/drawingml/2006/main" noGrp="1"/>
          </p:cNvSpPr>
          <p:nvPr/>
        </p:nvSpPr>
        <p:spPr>
          <a:xfrm xmlns:a="http://schemas.openxmlformats.org/drawingml/2006/main">
            <a:off x="495300" y="8010525"/>
            <a:ext cx="13001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526174"/>
                </a:solidFill>
                <a:latin typeface="Manrope"/>
                <a:ea typeface="Manrope"/>
                <a:cs typeface="Manrope"/>
              </a:defRPr>
            </a:pPr>
            <a:r>
              <a:rPr sz="1200" b="0">
                <a:solidFill>
                  <a:srgbClr val="526174"/>
                </a:solidFill>
                <a:latin typeface="Manrope"/>
                <a:ea typeface="Manrope"/>
                <a:cs typeface="Manrope"/>
              </a:rPr>
              <a:t>Bruce Huang / Suggested timing for a first practice session</a:t>
            </a:r>
          </a:p>
        </p:txBody>
      </p:sp>
      <p:sp>
        <p:nvSpPr>
          <p:cNvPr id="15" name="">
            <a:extLst xmlns:a="http://schemas.openxmlformats.org/drawingml/2006/main">
              <a:ext uri="{FF2B5EF4-FFF2-40B4-BE49-F238E27FC236}">
                <a16:creationId xmlns:a16="http://schemas.microsoft.com/office/drawing/2014/main" id="{607AC35B-6FF6-4640-B0EF-113D148D96ED}"/>
              </a:ext>
            </a:extLst>
          </p:cNvPr>
          <p:cNvSpPr>
            <a:spLocks xmlns:a="http://schemas.openxmlformats.org/drawingml/2006/main" noGrp="1"/>
          </p:cNvSpPr>
          <p:nvPr/>
        </p:nvSpPr>
        <p:spPr>
          <a:xfrm xmlns:a="http://schemas.openxmlformats.org/drawingml/2006/main">
            <a:off x="13668375" y="8001000"/>
            <a:ext cx="10953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defRPr sz="1350" b="1">
                <a:solidFill>
                  <a:srgbClr val="526174"/>
                </a:solidFill>
                <a:latin typeface="Manrope"/>
                <a:ea typeface="Manrope"/>
                <a:cs typeface="Manrope"/>
              </a:defRPr>
            </a:pPr>
            <a:r>
              <a:rPr sz="1350" b="1">
                <a:solidFill>
                  <a:srgbClr val="526174"/>
                </a:solidFill>
                <a:latin typeface="Manrope"/>
                <a:ea typeface="Manrope"/>
                <a:cs typeface="Manrope"/>
              </a:rPr>
              <a:t>24 / 27</a:t>
            </a:r>
          </a:p>
        </p:txBody>
      </p:sp>
      <p:sp>
        <p:nvSpPr>
          <p:cNvPr id="16" name="">
            <a:extLst xmlns:a="http://schemas.openxmlformats.org/drawingml/2006/main">
              <a:ext uri="{FF2B5EF4-FFF2-40B4-BE49-F238E27FC236}">
                <a16:creationId xmlns:a16="http://schemas.microsoft.com/office/drawing/2014/main" id="{B365D694-B212-43BB-A4C2-B0FC29C69D0A}"/>
              </a:ext>
            </a:extLst>
          </p:cNvPr>
          <p:cNvSpPr>
            <a:spLocks xmlns:a="http://schemas.openxmlformats.org/drawingml/2006/main" noGrp="1"/>
          </p:cNvSpPr>
          <p:nvPr/>
        </p:nvSpPr>
        <p:spPr>
          <a:xfrm xmlns:a="http://schemas.openxmlformats.org/drawingml/2006/main">
            <a:off x="723900" y="1619250"/>
            <a:ext cx="7620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325" b="1">
                <a:solidFill>
                  <a:srgbClr val="E64F2A"/>
                </a:solidFill>
                <a:latin typeface="Manrope"/>
                <a:ea typeface="Manrope"/>
                <a:cs typeface="Manrope"/>
              </a:defRPr>
            </a:pPr>
            <a:r>
              <a:rPr sz="2325" b="1">
                <a:solidFill>
                  <a:srgbClr val="E64F2A"/>
                </a:solidFill>
                <a:latin typeface="Manrope"/>
                <a:ea typeface="Manrope"/>
                <a:cs typeface="Manrope"/>
              </a:rPr>
              <a:t>0–10 min</a:t>
            </a:r>
          </a:p>
        </p:txBody>
      </p:sp>
      <p:sp>
        <p:nvSpPr>
          <p:cNvPr id="17" name="">
            <a:extLst xmlns:a="http://schemas.openxmlformats.org/drawingml/2006/main">
              <a:ext uri="{FF2B5EF4-FFF2-40B4-BE49-F238E27FC236}">
                <a16:creationId xmlns:a16="http://schemas.microsoft.com/office/drawing/2014/main" id="{FC7BF66B-F419-47C0-97F8-656FA314314D}"/>
              </a:ext>
            </a:extLst>
          </p:cNvPr>
          <p:cNvSpPr>
            <a:spLocks xmlns:a="http://schemas.openxmlformats.org/drawingml/2006/main" noGrp="1"/>
          </p:cNvSpPr>
          <p:nvPr/>
        </p:nvSpPr>
        <p:spPr>
          <a:xfrm xmlns:a="http://schemas.openxmlformats.org/drawingml/2006/main">
            <a:off x="723900" y="2152650"/>
            <a:ext cx="2333625" cy="5310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3225" b="1">
                <a:solidFill>
                  <a:srgbClr val="10233D"/>
                </a:solidFill>
                <a:latin typeface="Manrope"/>
                <a:ea typeface="Manrope"/>
                <a:cs typeface="Manrope"/>
              </a:defRPr>
            </a:pPr>
            <a:r>
              <a:rPr sz="3225" b="1">
                <a:solidFill>
                  <a:srgbClr val="10233D"/>
                </a:solidFill>
                <a:latin typeface="Manrope"/>
                <a:ea typeface="Manrope"/>
                <a:cs typeface="Manrope"/>
              </a:rPr>
              <a:t>Prepare</a:t>
            </a:r>
          </a:p>
        </p:txBody>
      </p:sp>
      <p:sp>
        <p:nvSpPr>
          <p:cNvPr id="18" name="">
            <a:extLst xmlns:a="http://schemas.openxmlformats.org/drawingml/2006/main">
              <a:ext uri="{FF2B5EF4-FFF2-40B4-BE49-F238E27FC236}">
                <a16:creationId xmlns:a16="http://schemas.microsoft.com/office/drawing/2014/main" id="{8B8D9FA8-1367-4027-97BA-F3BFECC1AE2C}"/>
              </a:ext>
            </a:extLst>
          </p:cNvPr>
          <p:cNvSpPr>
            <a:spLocks xmlns:a="http://schemas.openxmlformats.org/drawingml/2006/main" noGrp="1"/>
          </p:cNvSpPr>
          <p:nvPr/>
        </p:nvSpPr>
        <p:spPr>
          <a:xfrm xmlns:a="http://schemas.openxmlformats.org/drawingml/2006/main">
            <a:off x="723900" y="2731294"/>
            <a:ext cx="233362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650" b="0">
                <a:solidFill>
                  <a:srgbClr val="526174"/>
                </a:solidFill>
                <a:latin typeface="PingFang HK"/>
                <a:ea typeface="PingFang HK"/>
                <a:cs typeface="PingFang HK"/>
              </a:defRPr>
            </a:pPr>
            <a:r>
              <a:rPr sz="1650" b="0">
                <a:solidFill>
                  <a:srgbClr val="526174"/>
                </a:solidFill>
                <a:latin typeface="PingFang HK"/>
                <a:ea typeface="PingFang HK"/>
                <a:cs typeface="PingFang HK"/>
              </a:rPr>
              <a:t>準備</a:t>
            </a:r>
          </a:p>
        </p:txBody>
      </p:sp>
      <p:sp>
        <p:nvSpPr>
          <p:cNvPr id="19" name="">
            <a:extLst xmlns:a="http://schemas.openxmlformats.org/drawingml/2006/main">
              <a:ext uri="{FF2B5EF4-FFF2-40B4-BE49-F238E27FC236}">
                <a16:creationId xmlns:a16="http://schemas.microsoft.com/office/drawing/2014/main" id="{FAB061FA-0BA6-4772-B41D-5F78EFCA8930}"/>
              </a:ext>
            </a:extLst>
          </p:cNvPr>
          <p:cNvSpPr>
            <a:spLocks xmlns:a="http://schemas.openxmlformats.org/drawingml/2006/main" noGrp="1"/>
          </p:cNvSpPr>
          <p:nvPr/>
        </p:nvSpPr>
        <p:spPr>
          <a:xfrm xmlns:a="http://schemas.openxmlformats.org/drawingml/2006/main">
            <a:off x="3476625" y="2286000"/>
            <a:ext cx="5429250" cy="3643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175" b="0">
                <a:solidFill>
                  <a:srgbClr val="0B756A"/>
                </a:solidFill>
                <a:latin typeface="Manrope"/>
                <a:ea typeface="Manrope"/>
                <a:cs typeface="Manrope"/>
              </a:defRPr>
            </a:pPr>
            <a:r>
              <a:rPr sz="2175" b="0">
                <a:solidFill>
                  <a:srgbClr val="0B756A"/>
                </a:solidFill>
                <a:latin typeface="Manrope"/>
                <a:ea typeface="Manrope"/>
                <a:cs typeface="Manrope"/>
              </a:rPr>
              <a:t>One folder and one task card</a:t>
            </a:r>
          </a:p>
        </p:txBody>
      </p:sp>
      <p:sp>
        <p:nvSpPr>
          <p:cNvPr id="20" name="">
            <a:extLst xmlns:a="http://schemas.openxmlformats.org/drawingml/2006/main">
              <a:ext uri="{FF2B5EF4-FFF2-40B4-BE49-F238E27FC236}">
                <a16:creationId xmlns:a16="http://schemas.microsoft.com/office/drawing/2014/main" id="{165F7B25-4484-40B2-8AB7-54282A97F650}"/>
              </a:ext>
            </a:extLst>
          </p:cNvPr>
          <p:cNvSpPr>
            <a:spLocks xmlns:a="http://schemas.openxmlformats.org/drawingml/2006/main" noGrp="1"/>
          </p:cNvSpPr>
          <p:nvPr/>
        </p:nvSpPr>
        <p:spPr>
          <a:xfrm xmlns:a="http://schemas.openxmlformats.org/drawingml/2006/main">
            <a:off x="3476625" y="2697956"/>
            <a:ext cx="5429250" cy="2928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75" b="0">
                <a:solidFill>
                  <a:srgbClr val="526174"/>
                </a:solidFill>
                <a:latin typeface="PingFang HK"/>
                <a:ea typeface="PingFang HK"/>
                <a:cs typeface="PingFang HK"/>
              </a:defRPr>
            </a:pPr>
            <a:r>
              <a:rPr sz="1575" b="0">
                <a:solidFill>
                  <a:srgbClr val="526174"/>
                </a:solidFill>
                <a:latin typeface="PingFang HK"/>
                <a:ea typeface="PingFang HK"/>
                <a:cs typeface="PingFang HK"/>
              </a:rPr>
              <a:t>一個目錄，一張任務卡</a:t>
            </a:r>
          </a:p>
        </p:txBody>
      </p:sp>
      <p:sp>
        <p:nvSpPr>
          <p:cNvPr id="21" name="">
            <a:extLst xmlns:a="http://schemas.openxmlformats.org/drawingml/2006/main">
              <a:ext uri="{FF2B5EF4-FFF2-40B4-BE49-F238E27FC236}">
                <a16:creationId xmlns:a16="http://schemas.microsoft.com/office/drawing/2014/main" id="{A84F1032-660F-4F74-9345-277612D69B52}"/>
              </a:ext>
            </a:extLst>
          </p:cNvPr>
          <p:cNvSpPr>
            <a:spLocks xmlns:a="http://schemas.openxmlformats.org/drawingml/2006/main" noGrp="1"/>
          </p:cNvSpPr>
          <p:nvPr/>
        </p:nvSpPr>
        <p:spPr>
          <a:xfrm xmlns:a="http://schemas.openxmlformats.org/drawingml/2006/main">
            <a:off x="723900" y="3314700"/>
            <a:ext cx="8220075" cy="19050"/>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FBDAFB41-D553-4160-8332-A3E2C5E3D28B}"/>
              </a:ext>
            </a:extLst>
          </p:cNvPr>
          <p:cNvSpPr>
            <a:spLocks xmlns:a="http://schemas.openxmlformats.org/drawingml/2006/main" noGrp="1"/>
          </p:cNvSpPr>
          <p:nvPr/>
        </p:nvSpPr>
        <p:spPr>
          <a:xfrm xmlns:a="http://schemas.openxmlformats.org/drawingml/2006/main">
            <a:off x="723900" y="3552825"/>
            <a:ext cx="7620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325" b="1">
                <a:solidFill>
                  <a:srgbClr val="E64F2A"/>
                </a:solidFill>
                <a:latin typeface="Manrope"/>
                <a:ea typeface="Manrope"/>
                <a:cs typeface="Manrope"/>
              </a:defRPr>
            </a:pPr>
            <a:r>
              <a:rPr sz="2325" b="1">
                <a:solidFill>
                  <a:srgbClr val="E64F2A"/>
                </a:solidFill>
                <a:latin typeface="Manrope"/>
                <a:ea typeface="Manrope"/>
                <a:cs typeface="Manrope"/>
              </a:rPr>
              <a:t>10–40 min</a:t>
            </a:r>
          </a:p>
        </p:txBody>
      </p:sp>
      <p:sp>
        <p:nvSpPr>
          <p:cNvPr id="23" name="">
            <a:extLst xmlns:a="http://schemas.openxmlformats.org/drawingml/2006/main">
              <a:ext uri="{FF2B5EF4-FFF2-40B4-BE49-F238E27FC236}">
                <a16:creationId xmlns:a16="http://schemas.microsoft.com/office/drawing/2014/main" id="{8FD247C2-B03B-4446-A5CD-DDE5BE2D1180}"/>
              </a:ext>
            </a:extLst>
          </p:cNvPr>
          <p:cNvSpPr>
            <a:spLocks xmlns:a="http://schemas.openxmlformats.org/drawingml/2006/main" noGrp="1"/>
          </p:cNvSpPr>
          <p:nvPr/>
        </p:nvSpPr>
        <p:spPr>
          <a:xfrm xmlns:a="http://schemas.openxmlformats.org/drawingml/2006/main">
            <a:off x="723900" y="4086225"/>
            <a:ext cx="2333625" cy="5310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3225" b="1">
                <a:solidFill>
                  <a:srgbClr val="10233D"/>
                </a:solidFill>
                <a:latin typeface="Manrope"/>
                <a:ea typeface="Manrope"/>
                <a:cs typeface="Manrope"/>
              </a:defRPr>
            </a:pPr>
            <a:r>
              <a:rPr sz="3225" b="1">
                <a:solidFill>
                  <a:srgbClr val="10233D"/>
                </a:solidFill>
                <a:latin typeface="Manrope"/>
                <a:ea typeface="Manrope"/>
                <a:cs typeface="Manrope"/>
              </a:rPr>
              <a:t>Run</a:t>
            </a:r>
          </a:p>
        </p:txBody>
      </p:sp>
      <p:sp>
        <p:nvSpPr>
          <p:cNvPr id="24" name="">
            <a:extLst xmlns:a="http://schemas.openxmlformats.org/drawingml/2006/main">
              <a:ext uri="{FF2B5EF4-FFF2-40B4-BE49-F238E27FC236}">
                <a16:creationId xmlns:a16="http://schemas.microsoft.com/office/drawing/2014/main" id="{1906DC7A-F351-4916-9B81-F07B6CB2432F}"/>
              </a:ext>
            </a:extLst>
          </p:cNvPr>
          <p:cNvSpPr>
            <a:spLocks xmlns:a="http://schemas.openxmlformats.org/drawingml/2006/main" noGrp="1"/>
          </p:cNvSpPr>
          <p:nvPr/>
        </p:nvSpPr>
        <p:spPr>
          <a:xfrm xmlns:a="http://schemas.openxmlformats.org/drawingml/2006/main">
            <a:off x="723900" y="4664869"/>
            <a:ext cx="233362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650" b="0">
                <a:solidFill>
                  <a:srgbClr val="526174"/>
                </a:solidFill>
                <a:latin typeface="PingFang HK"/>
                <a:ea typeface="PingFang HK"/>
                <a:cs typeface="PingFang HK"/>
              </a:defRPr>
            </a:pPr>
            <a:r>
              <a:rPr sz="1650" b="0">
                <a:solidFill>
                  <a:srgbClr val="526174"/>
                </a:solidFill>
                <a:latin typeface="PingFang HK"/>
                <a:ea typeface="PingFang HK"/>
                <a:cs typeface="PingFang HK"/>
              </a:rPr>
              <a:t>運行</a:t>
            </a:r>
          </a:p>
        </p:txBody>
      </p:sp>
      <p:sp>
        <p:nvSpPr>
          <p:cNvPr id="25" name="">
            <a:extLst xmlns:a="http://schemas.openxmlformats.org/drawingml/2006/main">
              <a:ext uri="{FF2B5EF4-FFF2-40B4-BE49-F238E27FC236}">
                <a16:creationId xmlns:a16="http://schemas.microsoft.com/office/drawing/2014/main" id="{0CAEB8EB-607F-4452-9F98-ADE766A5AD55}"/>
              </a:ext>
            </a:extLst>
          </p:cNvPr>
          <p:cNvSpPr>
            <a:spLocks xmlns:a="http://schemas.openxmlformats.org/drawingml/2006/main" noGrp="1"/>
          </p:cNvSpPr>
          <p:nvPr/>
        </p:nvSpPr>
        <p:spPr>
          <a:xfrm xmlns:a="http://schemas.openxmlformats.org/drawingml/2006/main">
            <a:off x="3476625" y="4219575"/>
            <a:ext cx="5429250" cy="3643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175" b="0">
                <a:solidFill>
                  <a:srgbClr val="0B756A"/>
                </a:solidFill>
                <a:latin typeface="Manrope"/>
                <a:ea typeface="Manrope"/>
                <a:cs typeface="Manrope"/>
              </a:defRPr>
            </a:pPr>
            <a:r>
              <a:rPr sz="2175" b="0">
                <a:solidFill>
                  <a:srgbClr val="0B756A"/>
                </a:solidFill>
                <a:latin typeface="Manrope"/>
                <a:ea typeface="Manrope"/>
                <a:cs typeface="Manrope"/>
              </a:rPr>
              <a:t>Read the materials, then deliver</a:t>
            </a:r>
          </a:p>
        </p:txBody>
      </p:sp>
      <p:sp>
        <p:nvSpPr>
          <p:cNvPr id="26" name="">
            <a:extLst xmlns:a="http://schemas.openxmlformats.org/drawingml/2006/main">
              <a:ext uri="{FF2B5EF4-FFF2-40B4-BE49-F238E27FC236}">
                <a16:creationId xmlns:a16="http://schemas.microsoft.com/office/drawing/2014/main" id="{55D5ECAB-4F35-4DDA-A2CA-C1D1D1E644A0}"/>
              </a:ext>
            </a:extLst>
          </p:cNvPr>
          <p:cNvSpPr>
            <a:spLocks xmlns:a="http://schemas.openxmlformats.org/drawingml/2006/main" noGrp="1"/>
          </p:cNvSpPr>
          <p:nvPr/>
        </p:nvSpPr>
        <p:spPr>
          <a:xfrm xmlns:a="http://schemas.openxmlformats.org/drawingml/2006/main">
            <a:off x="3476625" y="4631531"/>
            <a:ext cx="5429250" cy="2928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75" b="0">
                <a:solidFill>
                  <a:srgbClr val="526174"/>
                </a:solidFill>
                <a:latin typeface="PingFang HK"/>
                <a:ea typeface="PingFang HK"/>
                <a:cs typeface="PingFang HK"/>
              </a:defRPr>
            </a:pPr>
            <a:r>
              <a:rPr sz="1575" b="0">
                <a:solidFill>
                  <a:srgbClr val="526174"/>
                </a:solidFill>
                <a:latin typeface="PingFang HK"/>
                <a:ea typeface="PingFang HK"/>
                <a:cs typeface="PingFang HK"/>
              </a:rPr>
              <a:t>先讀材料，再交完整輸出</a:t>
            </a:r>
          </a:p>
        </p:txBody>
      </p:sp>
      <p:sp>
        <p:nvSpPr>
          <p:cNvPr id="27" name="">
            <a:extLst xmlns:a="http://schemas.openxmlformats.org/drawingml/2006/main">
              <a:ext uri="{FF2B5EF4-FFF2-40B4-BE49-F238E27FC236}">
                <a16:creationId xmlns:a16="http://schemas.microsoft.com/office/drawing/2014/main" id="{50E60E7F-C317-472F-B7BE-5E3B010A3EDE}"/>
              </a:ext>
            </a:extLst>
          </p:cNvPr>
          <p:cNvSpPr>
            <a:spLocks xmlns:a="http://schemas.openxmlformats.org/drawingml/2006/main" noGrp="1"/>
          </p:cNvSpPr>
          <p:nvPr/>
        </p:nvSpPr>
        <p:spPr>
          <a:xfrm xmlns:a="http://schemas.openxmlformats.org/drawingml/2006/main">
            <a:off x="723900" y="5248275"/>
            <a:ext cx="8220075" cy="19050"/>
          </a:xfrm>
          <a:prstGeom xmlns:a="http://schemas.openxmlformats.org/drawingml/2006/main" prst="rect">
            <a:avLst/>
          </a:prstGeom>
          <a:solidFill xmlns:a="http://schemas.openxmlformats.org/drawingml/2006/main">
            <a:srgbClr val="C9C3B7"/>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2B8B1C4F-C256-49D0-9803-1080BBCAB91B}"/>
              </a:ext>
            </a:extLst>
          </p:cNvPr>
          <p:cNvSpPr>
            <a:spLocks xmlns:a="http://schemas.openxmlformats.org/drawingml/2006/main" noGrp="1"/>
          </p:cNvSpPr>
          <p:nvPr/>
        </p:nvSpPr>
        <p:spPr>
          <a:xfrm xmlns:a="http://schemas.openxmlformats.org/drawingml/2006/main">
            <a:off x="723900" y="5486400"/>
            <a:ext cx="7620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325" b="1">
                <a:solidFill>
                  <a:srgbClr val="E64F2A"/>
                </a:solidFill>
                <a:latin typeface="Manrope"/>
                <a:ea typeface="Manrope"/>
                <a:cs typeface="Manrope"/>
              </a:defRPr>
            </a:pPr>
            <a:r>
              <a:rPr sz="2325" b="1">
                <a:solidFill>
                  <a:srgbClr val="E64F2A"/>
                </a:solidFill>
                <a:latin typeface="Manrope"/>
                <a:ea typeface="Manrope"/>
                <a:cs typeface="Manrope"/>
              </a:rPr>
              <a:t>40–60 min</a:t>
            </a:r>
          </a:p>
        </p:txBody>
      </p:sp>
      <p:sp>
        <p:nvSpPr>
          <p:cNvPr id="29" name="">
            <a:extLst xmlns:a="http://schemas.openxmlformats.org/drawingml/2006/main">
              <a:ext uri="{FF2B5EF4-FFF2-40B4-BE49-F238E27FC236}">
                <a16:creationId xmlns:a16="http://schemas.microsoft.com/office/drawing/2014/main" id="{6181BCFA-B59C-40EF-AFF0-2D3F75E9CAEA}"/>
              </a:ext>
            </a:extLst>
          </p:cNvPr>
          <p:cNvSpPr>
            <a:spLocks xmlns:a="http://schemas.openxmlformats.org/drawingml/2006/main" noGrp="1"/>
          </p:cNvSpPr>
          <p:nvPr/>
        </p:nvSpPr>
        <p:spPr>
          <a:xfrm xmlns:a="http://schemas.openxmlformats.org/drawingml/2006/main">
            <a:off x="723900" y="6019800"/>
            <a:ext cx="2333625" cy="5310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3225" b="1">
                <a:solidFill>
                  <a:srgbClr val="10233D"/>
                </a:solidFill>
                <a:latin typeface="Manrope"/>
                <a:ea typeface="Manrope"/>
                <a:cs typeface="Manrope"/>
              </a:defRPr>
            </a:pPr>
            <a:r>
              <a:rPr sz="3225" b="1">
                <a:solidFill>
                  <a:srgbClr val="10233D"/>
                </a:solidFill>
                <a:latin typeface="Manrope"/>
                <a:ea typeface="Manrope"/>
                <a:cs typeface="Manrope"/>
              </a:rPr>
              <a:t>Review</a:t>
            </a:r>
          </a:p>
        </p:txBody>
      </p:sp>
      <p:sp>
        <p:nvSpPr>
          <p:cNvPr id="30" name="">
            <a:extLst xmlns:a="http://schemas.openxmlformats.org/drawingml/2006/main">
              <a:ext uri="{FF2B5EF4-FFF2-40B4-BE49-F238E27FC236}">
                <a16:creationId xmlns:a16="http://schemas.microsoft.com/office/drawing/2014/main" id="{D13F19CA-46AC-4387-BA4D-BC61FBA95F5B}"/>
              </a:ext>
            </a:extLst>
          </p:cNvPr>
          <p:cNvSpPr>
            <a:spLocks xmlns:a="http://schemas.openxmlformats.org/drawingml/2006/main" noGrp="1"/>
          </p:cNvSpPr>
          <p:nvPr/>
        </p:nvSpPr>
        <p:spPr>
          <a:xfrm xmlns:a="http://schemas.openxmlformats.org/drawingml/2006/main">
            <a:off x="723900" y="6598444"/>
            <a:ext cx="233362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650" b="0">
                <a:solidFill>
                  <a:srgbClr val="526174"/>
                </a:solidFill>
                <a:latin typeface="PingFang HK"/>
                <a:ea typeface="PingFang HK"/>
                <a:cs typeface="PingFang HK"/>
              </a:defRPr>
            </a:pPr>
            <a:r>
              <a:rPr sz="1650" b="0">
                <a:solidFill>
                  <a:srgbClr val="526174"/>
                </a:solidFill>
                <a:latin typeface="PingFang HK"/>
                <a:ea typeface="PingFang HK"/>
                <a:cs typeface="PingFang HK"/>
              </a:rPr>
              <a:t>檢查</a:t>
            </a:r>
          </a:p>
        </p:txBody>
      </p:sp>
      <p:sp>
        <p:nvSpPr>
          <p:cNvPr id="31" name="">
            <a:extLst xmlns:a="http://schemas.openxmlformats.org/drawingml/2006/main">
              <a:ext uri="{FF2B5EF4-FFF2-40B4-BE49-F238E27FC236}">
                <a16:creationId xmlns:a16="http://schemas.microsoft.com/office/drawing/2014/main" id="{E860A9E1-FBA9-4F87-9A81-630B67C3BFDE}"/>
              </a:ext>
            </a:extLst>
          </p:cNvPr>
          <p:cNvSpPr>
            <a:spLocks xmlns:a="http://schemas.openxmlformats.org/drawingml/2006/main" noGrp="1"/>
          </p:cNvSpPr>
          <p:nvPr/>
        </p:nvSpPr>
        <p:spPr>
          <a:xfrm xmlns:a="http://schemas.openxmlformats.org/drawingml/2006/main">
            <a:off x="3476625" y="6153150"/>
            <a:ext cx="5429250" cy="3643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175" b="0">
                <a:solidFill>
                  <a:srgbClr val="0B756A"/>
                </a:solidFill>
                <a:latin typeface="Manrope"/>
                <a:ea typeface="Manrope"/>
                <a:cs typeface="Manrope"/>
              </a:defRPr>
            </a:pPr>
            <a:r>
              <a:rPr sz="2175" b="0">
                <a:solidFill>
                  <a:srgbClr val="0B756A"/>
                </a:solidFill>
                <a:latin typeface="Manrope"/>
                <a:ea typeface="Manrope"/>
                <a:cs typeface="Manrope"/>
              </a:rPr>
              <a:t>Revise once and save the rule</a:t>
            </a:r>
          </a:p>
        </p:txBody>
      </p:sp>
      <p:sp>
        <p:nvSpPr>
          <p:cNvPr id="32" name="">
            <a:extLst xmlns:a="http://schemas.openxmlformats.org/drawingml/2006/main">
              <a:ext uri="{FF2B5EF4-FFF2-40B4-BE49-F238E27FC236}">
                <a16:creationId xmlns:a16="http://schemas.microsoft.com/office/drawing/2014/main" id="{9765E918-BBB5-43F0-83E9-360B4D6ECD26}"/>
              </a:ext>
            </a:extLst>
          </p:cNvPr>
          <p:cNvSpPr>
            <a:spLocks xmlns:a="http://schemas.openxmlformats.org/drawingml/2006/main" noGrp="1"/>
          </p:cNvSpPr>
          <p:nvPr/>
        </p:nvSpPr>
        <p:spPr>
          <a:xfrm xmlns:a="http://schemas.openxmlformats.org/drawingml/2006/main">
            <a:off x="3476625" y="6565106"/>
            <a:ext cx="5429250" cy="2928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75" b="0">
                <a:solidFill>
                  <a:srgbClr val="526174"/>
                </a:solidFill>
                <a:latin typeface="PingFang HK"/>
                <a:ea typeface="PingFang HK"/>
                <a:cs typeface="PingFang HK"/>
              </a:defRPr>
            </a:pPr>
            <a:r>
              <a:rPr sz="1575" b="0">
                <a:solidFill>
                  <a:srgbClr val="526174"/>
                </a:solidFill>
                <a:latin typeface="PingFang HK"/>
                <a:ea typeface="PingFang HK"/>
                <a:cs typeface="PingFang HK"/>
              </a:rPr>
              <a:t>修改一次，把做法保存下來</a:t>
            </a:r>
          </a:p>
        </p:txBody>
      </p:sp>
    </p:spTree>
    <p:extLst>
      <p:ext uri="{BB962C8B-B14F-4D97-AF65-F5344CB8AC3E}">
        <p14:creationId xmlns:p14="http://schemas.microsoft.com/office/powerpoint/2010/main" val="1558770233"/>
      </p:ext>
    </p:extLst>
  </p:cSld>
</p:sld>
</file>

<file path=ppt/slides/slide25.xml><?xml version="1.0" encoding="utf-8"?>
<p:sld xmlns:p="http://schemas.openxmlformats.org/presentationml/2006/main">
  <p:cSld>
    <p:bg>
      <p:bgPr>
        <a:solidFill xmlns:a="http://schemas.openxmlformats.org/drawingml/2006/main">
          <a:srgbClr val="07111E"/>
        </a:solidFill>
      </p:bgPr>
    </p:bg>
    <p:spTree>
      <p:nvGrpSpPr>
        <p:cNvPr id="1" name=""/>
        <p:cNvGrpSpPr/>
        <p:nvPr/>
      </p:nvGrpSpPr>
      <p:grpSpPr>
        <a:xfrm xmlns:a="http://schemas.openxmlformats.org/drawingml/2006/main"/>
      </p:grpSpPr>
      <p:sp>
        <p:nvSpPr>
          <p:cNvPr id="31" name="">
            <a:extLst xmlns:a="http://schemas.openxmlformats.org/drawingml/2006/main">
              <a:ext uri="{FF2B5EF4-FFF2-40B4-BE49-F238E27FC236}">
                <a16:creationId xmlns:a16="http://schemas.microsoft.com/office/drawing/2014/main" id="{9764E213-A8E7-4423-AFAA-BADDD0B4DB5D}"/>
              </a:ext>
            </a:extLst>
          </p:cNvPr>
          <p:cNvSpPr>
            <a:spLocks xmlns:a="http://schemas.openxmlformats.org/drawingml/2006/main" noGrp="1"/>
          </p:cNvSpPr>
          <p:nvPr/>
        </p:nvSpPr>
        <p:spPr>
          <a:xfrm xmlns:a="http://schemas.openxmlformats.org/drawingml/2006/main">
            <a:off x="495300" y="381000"/>
            <a:ext cx="1381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FF8D6F"/>
                </a:solidFill>
                <a:latin typeface="Manrope"/>
                <a:ea typeface="Manrope"/>
                <a:cs typeface="Manrope"/>
              </a:defRPr>
            </a:pPr>
            <a:r>
              <a:rPr sz="1500" b="1">
                <a:solidFill>
                  <a:srgbClr val="FF8D6F"/>
                </a:solidFill>
                <a:latin typeface="Manrope"/>
                <a:ea typeface="Manrope"/>
                <a:cs typeface="Manrope"/>
              </a:rPr>
              <a:t>05 / CAREER / SHOW YOUR WORK</a:t>
            </a:r>
          </a:p>
        </p:txBody>
      </p:sp>
      <p:sp>
        <p:nvSpPr>
          <p:cNvPr id="2" name="">
            <a:extLst xmlns:a="http://schemas.openxmlformats.org/drawingml/2006/main">
              <a:ext uri="{FF2B5EF4-FFF2-40B4-BE49-F238E27FC236}">
                <a16:creationId xmlns:a16="http://schemas.microsoft.com/office/drawing/2014/main" id="{D01BFD5A-EA80-47F3-AB8B-9C9943B96F00}"/>
              </a:ext>
            </a:extLst>
          </p:cNvPr>
          <p:cNvSpPr>
            <a:spLocks xmlns:a="http://schemas.openxmlformats.org/drawingml/2006/main" noGrp="1"/>
          </p:cNvSpPr>
          <p:nvPr/>
        </p:nvSpPr>
        <p:spPr>
          <a:xfrm xmlns:a="http://schemas.openxmlformats.org/drawingml/2006/main">
            <a:off x="495300" y="914400"/>
            <a:ext cx="14249400" cy="19050"/>
          </a:xfrm>
          <a:prstGeom xmlns:a="http://schemas.openxmlformats.org/drawingml/2006/main" prst="rect">
            <a:avLst/>
          </a:prstGeom>
          <a:solidFill xmlns:a="http://schemas.openxmlformats.org/drawingml/2006/main">
            <a:srgbClr val="2A384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FF55160A-D358-434E-89FA-E84F60C22C65}"/>
              </a:ext>
            </a:extLst>
          </p:cNvPr>
          <p:cNvSpPr>
            <a:spLocks xmlns:a="http://schemas.openxmlformats.org/drawingml/2006/main" noGrp="1"/>
          </p:cNvSpPr>
          <p:nvPr/>
        </p:nvSpPr>
        <p:spPr>
          <a:xfrm xmlns:a="http://schemas.openxmlformats.org/drawingml/2006/main">
            <a:off x="9201150" y="1428750"/>
            <a:ext cx="28575" cy="6038850"/>
          </a:xfrm>
          <a:prstGeom xmlns:a="http://schemas.openxmlformats.org/drawingml/2006/main" prst="rect">
            <a:avLst/>
          </a:prstGeom>
          <a:solidFill xmlns:a="http://schemas.openxmlformats.org/drawingml/2006/main">
            <a:srgbClr val="253449"/>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9E4C5E95-1DA1-4C5D-92D3-D2BE4CB88064}"/>
              </a:ext>
            </a:extLst>
          </p:cNvPr>
          <p:cNvSpPr>
            <a:spLocks xmlns:a="http://schemas.openxmlformats.org/drawingml/2006/main" noGrp="1"/>
          </p:cNvSpPr>
          <p:nvPr/>
        </p:nvSpPr>
        <p:spPr>
          <a:xfrm xmlns:a="http://schemas.openxmlformats.org/drawingml/2006/main">
            <a:off x="9601200" y="186690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FFFDF8"/>
                </a:solidFill>
                <a:latin typeface="Manrope"/>
                <a:ea typeface="Manrope"/>
                <a:cs typeface="Manrope"/>
              </a:defRPr>
            </a:pPr>
            <a:r>
              <a:rPr sz="4200" b="1">
                <a:solidFill>
                  <a:srgbClr val="FFFDF8"/>
                </a:solidFill>
                <a:latin typeface="Manrope"/>
                <a:ea typeface="Manrope"/>
                <a:cs typeface="Manrope"/>
              </a:rPr>
              <a:t>Our role is to</a:t>
            </a:r>
          </a:p>
        </p:txBody>
      </p:sp>
      <p:sp>
        <p:nvSpPr>
          <p:cNvPr id="5" name="">
            <a:extLst xmlns:a="http://schemas.openxmlformats.org/drawingml/2006/main">
              <a:ext uri="{FF2B5EF4-FFF2-40B4-BE49-F238E27FC236}">
                <a16:creationId xmlns:a16="http://schemas.microsoft.com/office/drawing/2014/main" id="{E5A8A401-A8D2-440D-8A09-54F499DDE6D0}"/>
              </a:ext>
            </a:extLst>
          </p:cNvPr>
          <p:cNvSpPr>
            <a:spLocks xmlns:a="http://schemas.openxmlformats.org/drawingml/2006/main" noGrp="1"/>
          </p:cNvSpPr>
          <p:nvPr/>
        </p:nvSpPr>
        <p:spPr>
          <a:xfrm xmlns:a="http://schemas.openxmlformats.org/drawingml/2006/main">
            <a:off x="9601200" y="253365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FFFDF8"/>
                </a:solidFill>
                <a:latin typeface="Manrope"/>
                <a:ea typeface="Manrope"/>
                <a:cs typeface="Manrope"/>
              </a:defRPr>
            </a:pPr>
            <a:r>
              <a:rPr sz="4200" b="1">
                <a:solidFill>
                  <a:srgbClr val="FFFDF8"/>
                </a:solidFill>
                <a:latin typeface="Manrope"/>
                <a:ea typeface="Manrope"/>
                <a:cs typeface="Manrope"/>
              </a:rPr>
              <a:t>set direction and</a:t>
            </a:r>
          </a:p>
        </p:txBody>
      </p:sp>
      <p:sp>
        <p:nvSpPr>
          <p:cNvPr id="6" name="">
            <a:extLst xmlns:a="http://schemas.openxmlformats.org/drawingml/2006/main">
              <a:ext uri="{FF2B5EF4-FFF2-40B4-BE49-F238E27FC236}">
                <a16:creationId xmlns:a16="http://schemas.microsoft.com/office/drawing/2014/main" id="{7471D45B-8077-4688-839C-407BF8492BE5}"/>
              </a:ext>
            </a:extLst>
          </p:cNvPr>
          <p:cNvSpPr>
            <a:spLocks xmlns:a="http://schemas.openxmlformats.org/drawingml/2006/main" noGrp="1"/>
          </p:cNvSpPr>
          <p:nvPr/>
        </p:nvSpPr>
        <p:spPr>
          <a:xfrm xmlns:a="http://schemas.openxmlformats.org/drawingml/2006/main">
            <a:off x="9601200" y="320040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FFFDF8"/>
                </a:solidFill>
                <a:latin typeface="Manrope"/>
                <a:ea typeface="Manrope"/>
                <a:cs typeface="Manrope"/>
              </a:defRPr>
            </a:pPr>
            <a:r>
              <a:rPr sz="4200" b="1">
                <a:solidFill>
                  <a:srgbClr val="FFFDF8"/>
                </a:solidFill>
                <a:latin typeface="Manrope"/>
                <a:ea typeface="Manrope"/>
                <a:cs typeface="Manrope"/>
              </a:rPr>
              <a:t>judge the result</a:t>
            </a:r>
          </a:p>
        </p:txBody>
      </p:sp>
      <p:sp>
        <p:nvSpPr>
          <p:cNvPr id="7" name="">
            <a:extLst xmlns:a="http://schemas.openxmlformats.org/drawingml/2006/main">
              <a:ext uri="{FF2B5EF4-FFF2-40B4-BE49-F238E27FC236}">
                <a16:creationId xmlns:a16="http://schemas.microsoft.com/office/drawing/2014/main" id="{8AFB23BB-1DB4-4041-A699-3E063FE6F586}"/>
              </a:ext>
            </a:extLst>
          </p:cNvPr>
          <p:cNvSpPr>
            <a:spLocks xmlns:a="http://schemas.openxmlformats.org/drawingml/2006/main" noGrp="1"/>
          </p:cNvSpPr>
          <p:nvPr/>
        </p:nvSpPr>
        <p:spPr>
          <a:xfrm xmlns:a="http://schemas.openxmlformats.org/drawingml/2006/main">
            <a:off x="9601200" y="3943350"/>
            <a:ext cx="5143500" cy="3509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800" b="0">
                <a:solidFill>
                  <a:srgbClr val="BDC9D6"/>
                </a:solidFill>
                <a:latin typeface="PingFang HK"/>
                <a:ea typeface="PingFang HK"/>
                <a:cs typeface="PingFang HK"/>
              </a:defRPr>
            </a:pPr>
            <a:r>
              <a:rPr sz="1800" b="0">
                <a:solidFill>
                  <a:srgbClr val="BDC9D6"/>
                </a:solidFill>
                <a:latin typeface="PingFang HK"/>
                <a:ea typeface="PingFang HK"/>
                <a:cs typeface="PingFang HK"/>
              </a:rPr>
              <a:t>人的主動權，來自決定方向與判斷結果</a:t>
            </a:r>
          </a:p>
        </p:txBody>
      </p:sp>
      <p:sp>
        <p:nvSpPr>
          <p:cNvPr id="8" name="">
            <a:extLst xmlns:a="http://schemas.openxmlformats.org/drawingml/2006/main">
              <a:ext uri="{FF2B5EF4-FFF2-40B4-BE49-F238E27FC236}">
                <a16:creationId xmlns:a16="http://schemas.microsoft.com/office/drawing/2014/main" id="{F402C76E-9534-4646-A88B-C31411AFF069}"/>
              </a:ext>
            </a:extLst>
          </p:cNvPr>
          <p:cNvSpPr>
            <a:spLocks xmlns:a="http://schemas.openxmlformats.org/drawingml/2006/main" noGrp="1"/>
          </p:cNvSpPr>
          <p:nvPr/>
        </p:nvSpPr>
        <p:spPr>
          <a:xfrm xmlns:a="http://schemas.openxmlformats.org/drawingml/2006/main">
            <a:off x="9601200" y="5067300"/>
            <a:ext cx="50958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FFFDF8"/>
                </a:solidFill>
                <a:latin typeface="Manrope"/>
                <a:ea typeface="Manrope"/>
                <a:cs typeface="Manrope"/>
              </a:defRPr>
            </a:pPr>
            <a:r>
              <a:rPr sz="2025" b="0">
                <a:solidFill>
                  <a:srgbClr val="FFFDF8"/>
                </a:solidFill>
                <a:latin typeface="Manrope"/>
                <a:ea typeface="Manrope"/>
                <a:cs typeface="Manrope"/>
              </a:rPr>
              <a:t>Use AI to take on a useful piece of work</a:t>
            </a:r>
          </a:p>
        </p:txBody>
      </p:sp>
      <p:sp>
        <p:nvSpPr>
          <p:cNvPr id="9" name="">
            <a:extLst xmlns:a="http://schemas.openxmlformats.org/drawingml/2006/main">
              <a:ext uri="{FF2B5EF4-FFF2-40B4-BE49-F238E27FC236}">
                <a16:creationId xmlns:a16="http://schemas.microsoft.com/office/drawing/2014/main" id="{29E8EB59-CC2C-4AA3-90B2-7ECE3EA8119B}"/>
              </a:ext>
            </a:extLst>
          </p:cNvPr>
          <p:cNvSpPr>
            <a:spLocks xmlns:a="http://schemas.openxmlformats.org/drawingml/2006/main" noGrp="1"/>
          </p:cNvSpPr>
          <p:nvPr/>
        </p:nvSpPr>
        <p:spPr>
          <a:xfrm xmlns:a="http://schemas.openxmlformats.org/drawingml/2006/main">
            <a:off x="9601200" y="5436394"/>
            <a:ext cx="5095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BDC9D6"/>
                </a:solidFill>
                <a:latin typeface="PingFang HK"/>
                <a:ea typeface="PingFang HK"/>
                <a:cs typeface="PingFang HK"/>
              </a:defRPr>
            </a:pPr>
            <a:r>
              <a:rPr sz="1350" b="0">
                <a:solidFill>
                  <a:srgbClr val="BDC9D6"/>
                </a:solidFill>
                <a:latin typeface="PingFang HK"/>
                <a:ea typeface="PingFang HK"/>
                <a:cs typeface="PingFang HK"/>
              </a:rPr>
              <a:t>用 AI 承擔一件完整、有用的工作</a:t>
            </a:r>
          </a:p>
        </p:txBody>
      </p:sp>
      <p:sp>
        <p:nvSpPr>
          <p:cNvPr id="10" name="">
            <a:extLst xmlns:a="http://schemas.openxmlformats.org/drawingml/2006/main">
              <a:ext uri="{FF2B5EF4-FFF2-40B4-BE49-F238E27FC236}">
                <a16:creationId xmlns:a16="http://schemas.microsoft.com/office/drawing/2014/main" id="{EA683B08-2462-4373-93CD-BE9FDC2842DF}"/>
              </a:ext>
            </a:extLst>
          </p:cNvPr>
          <p:cNvSpPr>
            <a:spLocks xmlns:a="http://schemas.openxmlformats.org/drawingml/2006/main" noGrp="1"/>
          </p:cNvSpPr>
          <p:nvPr/>
        </p:nvSpPr>
        <p:spPr>
          <a:xfrm xmlns:a="http://schemas.openxmlformats.org/drawingml/2006/main">
            <a:off x="9601200" y="5845969"/>
            <a:ext cx="50958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FFFDF8"/>
                </a:solidFill>
                <a:latin typeface="Manrope"/>
                <a:ea typeface="Manrope"/>
                <a:cs typeface="Manrope"/>
              </a:defRPr>
            </a:pPr>
            <a:r>
              <a:rPr sz="2025" b="0">
                <a:solidFill>
                  <a:srgbClr val="FFFDF8"/>
                </a:solidFill>
                <a:latin typeface="Manrope"/>
                <a:ea typeface="Manrope"/>
                <a:cs typeface="Manrope"/>
              </a:rPr>
              <a:t>Show the result and the decisions you</a:t>
            </a:r>
          </a:p>
        </p:txBody>
      </p:sp>
      <p:sp>
        <p:nvSpPr>
          <p:cNvPr id="11" name="">
            <a:extLst xmlns:a="http://schemas.openxmlformats.org/drawingml/2006/main">
              <a:ext uri="{FF2B5EF4-FFF2-40B4-BE49-F238E27FC236}">
                <a16:creationId xmlns:a16="http://schemas.microsoft.com/office/drawing/2014/main" id="{D2B9AB86-7066-4743-B223-AB67A4AC34AC}"/>
              </a:ext>
            </a:extLst>
          </p:cNvPr>
          <p:cNvSpPr>
            <a:spLocks xmlns:a="http://schemas.openxmlformats.org/drawingml/2006/main" noGrp="1"/>
          </p:cNvSpPr>
          <p:nvPr/>
        </p:nvSpPr>
        <p:spPr>
          <a:xfrm xmlns:a="http://schemas.openxmlformats.org/drawingml/2006/main">
            <a:off x="9601200" y="6167438"/>
            <a:ext cx="50958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FFFDF8"/>
                </a:solidFill>
                <a:latin typeface="Manrope"/>
                <a:ea typeface="Manrope"/>
                <a:cs typeface="Manrope"/>
              </a:defRPr>
            </a:pPr>
            <a:r>
              <a:rPr sz="2025" b="0">
                <a:solidFill>
                  <a:srgbClr val="FFFDF8"/>
                </a:solidFill>
                <a:latin typeface="Manrope"/>
                <a:ea typeface="Manrope"/>
                <a:cs typeface="Manrope"/>
              </a:rPr>
              <a:t>made</a:t>
            </a:r>
          </a:p>
        </p:txBody>
      </p:sp>
      <p:sp>
        <p:nvSpPr>
          <p:cNvPr id="12" name="">
            <a:extLst xmlns:a="http://schemas.openxmlformats.org/drawingml/2006/main">
              <a:ext uri="{FF2B5EF4-FFF2-40B4-BE49-F238E27FC236}">
                <a16:creationId xmlns:a16="http://schemas.microsoft.com/office/drawing/2014/main" id="{ACE50F24-DDD6-44CD-9F4B-B855B9300F14}"/>
              </a:ext>
            </a:extLst>
          </p:cNvPr>
          <p:cNvSpPr>
            <a:spLocks xmlns:a="http://schemas.openxmlformats.org/drawingml/2006/main" noGrp="1"/>
          </p:cNvSpPr>
          <p:nvPr/>
        </p:nvSpPr>
        <p:spPr>
          <a:xfrm xmlns:a="http://schemas.openxmlformats.org/drawingml/2006/main">
            <a:off x="9601200" y="6536531"/>
            <a:ext cx="5095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BDC9D6"/>
                </a:solidFill>
                <a:latin typeface="PingFang HK"/>
                <a:ea typeface="PingFang HK"/>
                <a:cs typeface="PingFang HK"/>
              </a:defRPr>
            </a:pPr>
            <a:r>
              <a:rPr sz="1350" b="0">
                <a:solidFill>
                  <a:srgbClr val="BDC9D6"/>
                </a:solidFill>
                <a:latin typeface="PingFang HK"/>
                <a:ea typeface="PingFang HK"/>
                <a:cs typeface="PingFang HK"/>
              </a:rPr>
              <a:t>展示成果，也展示自己的判斷</a:t>
            </a:r>
          </a:p>
        </p:txBody>
      </p:sp>
      <p:sp>
        <p:nvSpPr>
          <p:cNvPr id="13" name="">
            <a:extLst xmlns:a="http://schemas.openxmlformats.org/drawingml/2006/main">
              <a:ext uri="{FF2B5EF4-FFF2-40B4-BE49-F238E27FC236}">
                <a16:creationId xmlns:a16="http://schemas.microsoft.com/office/drawing/2014/main" id="{7EBDC569-90B5-403A-9CF2-AF518DF19DA3}"/>
              </a:ext>
            </a:extLst>
          </p:cNvPr>
          <p:cNvSpPr>
            <a:spLocks xmlns:a="http://schemas.openxmlformats.org/drawingml/2006/main" noGrp="1"/>
          </p:cNvSpPr>
          <p:nvPr/>
        </p:nvSpPr>
        <p:spPr>
          <a:xfrm xmlns:a="http://schemas.openxmlformats.org/drawingml/2006/main">
            <a:off x="9601200" y="7305675"/>
            <a:ext cx="507682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FF8D6F"/>
                </a:solidFill>
                <a:latin typeface="Manrope"/>
                <a:ea typeface="Manrope"/>
                <a:cs typeface="Manrope"/>
              </a:defRPr>
            </a:pPr>
            <a:r>
              <a:rPr sz="1500" b="1">
                <a:solidFill>
                  <a:srgbClr val="FF8D6F"/>
                </a:solidFill>
                <a:latin typeface="Manrope"/>
                <a:ea typeface="Manrope"/>
                <a:cs typeface="Manrope"/>
              </a:rPr>
              <a:t>brucehuang.ai / Slides and practice materials</a:t>
            </a:r>
          </a:p>
        </p:txBody>
      </p:sp>
      <p:sp>
        <p:nvSpPr>
          <p:cNvPr id="14" name="">
            <a:extLst xmlns:a="http://schemas.openxmlformats.org/drawingml/2006/main">
              <a:ext uri="{FF2B5EF4-FFF2-40B4-BE49-F238E27FC236}">
                <a16:creationId xmlns:a16="http://schemas.microsoft.com/office/drawing/2014/main" id="{8297F297-6BE3-423D-8FF3-DC3274A43EB7}"/>
              </a:ext>
            </a:extLst>
          </p:cNvPr>
          <p:cNvSpPr>
            <a:spLocks xmlns:a="http://schemas.openxmlformats.org/drawingml/2006/main" noGrp="1"/>
          </p:cNvSpPr>
          <p:nvPr/>
        </p:nvSpPr>
        <p:spPr>
          <a:xfrm xmlns:a="http://schemas.openxmlformats.org/drawingml/2006/main">
            <a:off x="9601200" y="7572375"/>
            <a:ext cx="5067300" cy="21621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BDC9D6"/>
                </a:solidFill>
                <a:latin typeface="PingFang HK"/>
                <a:ea typeface="PingFang HK"/>
                <a:cs typeface="PingFang HK"/>
              </a:defRPr>
            </a:pPr>
            <a:r>
              <a:rPr sz="1200" b="0">
                <a:solidFill>
                  <a:srgbClr val="BDC9D6"/>
                </a:solidFill>
                <a:latin typeface="PingFang HK"/>
                <a:ea typeface="PingFang HK"/>
                <a:cs typeface="PingFang HK"/>
              </a:rPr>
              <a:t>演講與練習資料已開放下載</a:t>
            </a:r>
          </a:p>
        </p:txBody>
      </p:sp>
      <p:sp>
        <p:nvSpPr>
          <p:cNvPr id="15" name="">
            <a:extLst xmlns:a="http://schemas.openxmlformats.org/drawingml/2006/main">
              <a:ext uri="{FF2B5EF4-FFF2-40B4-BE49-F238E27FC236}">
                <a16:creationId xmlns:a16="http://schemas.microsoft.com/office/drawing/2014/main" id="{77F9D2C6-D205-4D17-A0DC-A6DB3DA3DFFA}"/>
              </a:ext>
            </a:extLst>
          </p:cNvPr>
          <p:cNvSpPr>
            <a:spLocks xmlns:a="http://schemas.openxmlformats.org/drawingml/2006/main" noGrp="1"/>
          </p:cNvSpPr>
          <p:nvPr/>
        </p:nvSpPr>
        <p:spPr>
          <a:xfrm xmlns:a="http://schemas.openxmlformats.org/drawingml/2006/main">
            <a:off x="495300" y="8010525"/>
            <a:ext cx="13001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BDC9D6"/>
                </a:solidFill>
                <a:latin typeface="Manrope"/>
                <a:ea typeface="Manrope"/>
                <a:cs typeface="Manrope"/>
              </a:defRPr>
            </a:pPr>
            <a:r>
              <a:rPr sz="1200" b="0">
                <a:solidFill>
                  <a:srgbClr val="BDC9D6"/>
                </a:solidFill>
                <a:latin typeface="Manrope"/>
                <a:ea typeface="Manrope"/>
                <a:cs typeface="Manrope"/>
              </a:rPr>
              <a:t>Bruce Huang / OpenClaw Asia / HolyCrab.ai</a:t>
            </a:r>
          </a:p>
        </p:txBody>
      </p:sp>
      <p:sp>
        <p:nvSpPr>
          <p:cNvPr id="16" name="">
            <a:extLst xmlns:a="http://schemas.openxmlformats.org/drawingml/2006/main">
              <a:ext uri="{FF2B5EF4-FFF2-40B4-BE49-F238E27FC236}">
                <a16:creationId xmlns:a16="http://schemas.microsoft.com/office/drawing/2014/main" id="{41684411-25B9-462F-B233-FE1F5FCD72D0}"/>
              </a:ext>
            </a:extLst>
          </p:cNvPr>
          <p:cNvSpPr>
            <a:spLocks xmlns:a="http://schemas.openxmlformats.org/drawingml/2006/main" noGrp="1"/>
          </p:cNvSpPr>
          <p:nvPr/>
        </p:nvSpPr>
        <p:spPr>
          <a:xfrm xmlns:a="http://schemas.openxmlformats.org/drawingml/2006/main">
            <a:off x="13668375" y="8001000"/>
            <a:ext cx="10953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defRPr sz="1350" b="1">
                <a:solidFill>
                  <a:srgbClr val="BDC9D6"/>
                </a:solidFill>
                <a:latin typeface="Manrope"/>
                <a:ea typeface="Manrope"/>
                <a:cs typeface="Manrope"/>
              </a:defRPr>
            </a:pPr>
            <a:r>
              <a:rPr sz="1350" b="1">
                <a:solidFill>
                  <a:srgbClr val="BDC9D6"/>
                </a:solidFill>
                <a:latin typeface="Manrope"/>
                <a:ea typeface="Manrope"/>
                <a:cs typeface="Manrope"/>
              </a:rPr>
              <a:t>25 / 27</a:t>
            </a:r>
          </a:p>
        </p:txBody>
      </p:sp>
      <p:sp>
        <p:nvSpPr>
          <p:cNvPr id="17" name="">
            <a:extLst xmlns:a="http://schemas.openxmlformats.org/drawingml/2006/main">
              <a:ext uri="{FF2B5EF4-FFF2-40B4-BE49-F238E27FC236}">
                <a16:creationId xmlns:a16="http://schemas.microsoft.com/office/drawing/2014/main" id="{67C46B36-E1A0-42EC-BAA3-2214CECED0C3}"/>
              </a:ext>
            </a:extLst>
          </p:cNvPr>
          <p:cNvSpPr>
            <a:spLocks xmlns:a="http://schemas.openxmlformats.org/drawingml/2006/main" noGrp="1"/>
          </p:cNvSpPr>
          <p:nvPr/>
        </p:nvSpPr>
        <p:spPr>
          <a:xfrm xmlns:a="http://schemas.openxmlformats.org/drawingml/2006/main">
            <a:off x="704850" y="1695450"/>
            <a:ext cx="13716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5775" b="1">
                <a:solidFill>
                  <a:srgbClr val="FF8D6F"/>
                </a:solidFill>
                <a:latin typeface="Manrope"/>
                <a:ea typeface="Manrope"/>
                <a:cs typeface="Manrope"/>
              </a:defRPr>
            </a:pPr>
            <a:r>
              <a:rPr sz="5775" b="1">
                <a:solidFill>
                  <a:srgbClr val="FF8D6F"/>
                </a:solidFill>
                <a:latin typeface="Manrope"/>
                <a:ea typeface="Manrope"/>
                <a:cs typeface="Manrope"/>
              </a:rPr>
              <a:t>01</a:t>
            </a:r>
          </a:p>
        </p:txBody>
      </p:sp>
      <p:sp>
        <p:nvSpPr>
          <p:cNvPr id="18" name="">
            <a:extLst xmlns:a="http://schemas.openxmlformats.org/drawingml/2006/main">
              <a:ext uri="{FF2B5EF4-FFF2-40B4-BE49-F238E27FC236}">
                <a16:creationId xmlns:a16="http://schemas.microsoft.com/office/drawing/2014/main" id="{F54FBA72-619C-4320-A819-B90051498FBF}"/>
              </a:ext>
            </a:extLst>
          </p:cNvPr>
          <p:cNvSpPr>
            <a:spLocks xmlns:a="http://schemas.openxmlformats.org/drawingml/2006/main" noGrp="1"/>
          </p:cNvSpPr>
          <p:nvPr/>
        </p:nvSpPr>
        <p:spPr>
          <a:xfrm xmlns:a="http://schemas.openxmlformats.org/drawingml/2006/main">
            <a:off x="2333625" y="1733550"/>
            <a:ext cx="6572250" cy="4833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925" b="1">
                <a:solidFill>
                  <a:srgbClr val="FFFDF8"/>
                </a:solidFill>
                <a:latin typeface="Manrope"/>
                <a:ea typeface="Manrope"/>
                <a:cs typeface="Manrope"/>
              </a:defRPr>
            </a:pPr>
            <a:r>
              <a:rPr sz="2925" b="1">
                <a:solidFill>
                  <a:srgbClr val="FFFDF8"/>
                </a:solidFill>
                <a:latin typeface="Manrope"/>
                <a:ea typeface="Manrope"/>
                <a:cs typeface="Manrope"/>
              </a:rPr>
              <a:t>Research contribution</a:t>
            </a:r>
          </a:p>
        </p:txBody>
      </p:sp>
      <p:sp>
        <p:nvSpPr>
          <p:cNvPr id="19" name="">
            <a:extLst xmlns:a="http://schemas.openxmlformats.org/drawingml/2006/main">
              <a:ext uri="{FF2B5EF4-FFF2-40B4-BE49-F238E27FC236}">
                <a16:creationId xmlns:a16="http://schemas.microsoft.com/office/drawing/2014/main" id="{446857D8-F6FD-45C6-AFD4-8908ABB11E66}"/>
              </a:ext>
            </a:extLst>
          </p:cNvPr>
          <p:cNvSpPr>
            <a:spLocks xmlns:a="http://schemas.openxmlformats.org/drawingml/2006/main" noGrp="1"/>
          </p:cNvSpPr>
          <p:nvPr/>
        </p:nvSpPr>
        <p:spPr>
          <a:xfrm xmlns:a="http://schemas.openxmlformats.org/drawingml/2006/main">
            <a:off x="2333625" y="2264569"/>
            <a:ext cx="6572250" cy="31670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725" b="0">
                <a:solidFill>
                  <a:srgbClr val="BDC9D6"/>
                </a:solidFill>
                <a:latin typeface="PingFang HK"/>
                <a:ea typeface="PingFang HK"/>
                <a:cs typeface="PingFang HK"/>
              </a:defRPr>
            </a:pPr>
            <a:r>
              <a:rPr sz="1725" b="0">
                <a:solidFill>
                  <a:srgbClr val="BDC9D6"/>
                </a:solidFill>
                <a:latin typeface="PingFang HK"/>
                <a:ea typeface="PingFang HK"/>
                <a:cs typeface="PingFang HK"/>
              </a:rPr>
              <a:t>研究貢獻</a:t>
            </a:r>
          </a:p>
        </p:txBody>
      </p:sp>
      <p:sp>
        <p:nvSpPr>
          <p:cNvPr id="20" name="">
            <a:extLst xmlns:a="http://schemas.openxmlformats.org/drawingml/2006/main">
              <a:ext uri="{FF2B5EF4-FFF2-40B4-BE49-F238E27FC236}">
                <a16:creationId xmlns:a16="http://schemas.microsoft.com/office/drawing/2014/main" id="{F8AF66EB-8598-4C50-B831-3B3CED7A152A}"/>
              </a:ext>
            </a:extLst>
          </p:cNvPr>
          <p:cNvSpPr>
            <a:spLocks xmlns:a="http://schemas.openxmlformats.org/drawingml/2006/main" noGrp="1"/>
          </p:cNvSpPr>
          <p:nvPr/>
        </p:nvSpPr>
        <p:spPr>
          <a:xfrm xmlns:a="http://schemas.openxmlformats.org/drawingml/2006/main">
            <a:off x="2343150" y="2705100"/>
            <a:ext cx="6438900" cy="3286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950" b="0">
                <a:solidFill>
                  <a:srgbClr val="A0D6CB"/>
                </a:solidFill>
                <a:latin typeface="Manrope"/>
                <a:ea typeface="Manrope"/>
                <a:cs typeface="Manrope"/>
              </a:defRPr>
            </a:pPr>
            <a:r>
              <a:rPr sz="1950" b="0">
                <a:solidFill>
                  <a:srgbClr val="A0D6CB"/>
                </a:solidFill>
                <a:latin typeface="Manrope"/>
                <a:ea typeface="Manrope"/>
                <a:cs typeface="Manrope"/>
              </a:rPr>
              <a:t>A question and reproducible evidence</a:t>
            </a:r>
          </a:p>
        </p:txBody>
      </p:sp>
      <p:sp>
        <p:nvSpPr>
          <p:cNvPr id="21" name="">
            <a:extLst xmlns:a="http://schemas.openxmlformats.org/drawingml/2006/main">
              <a:ext uri="{FF2B5EF4-FFF2-40B4-BE49-F238E27FC236}">
                <a16:creationId xmlns:a16="http://schemas.microsoft.com/office/drawing/2014/main" id="{83FB0365-CD3E-4EE5-BE0C-388BD9F177F2}"/>
              </a:ext>
            </a:extLst>
          </p:cNvPr>
          <p:cNvSpPr>
            <a:spLocks xmlns:a="http://schemas.openxmlformats.org/drawingml/2006/main" noGrp="1"/>
          </p:cNvSpPr>
          <p:nvPr/>
        </p:nvSpPr>
        <p:spPr>
          <a:xfrm xmlns:a="http://schemas.openxmlformats.org/drawingml/2006/main">
            <a:off x="2333625" y="3295650"/>
            <a:ext cx="6477000" cy="19050"/>
          </a:xfrm>
          <a:prstGeom xmlns:a="http://schemas.openxmlformats.org/drawingml/2006/main" prst="rect">
            <a:avLst/>
          </a:prstGeom>
          <a:solidFill xmlns:a="http://schemas.openxmlformats.org/drawingml/2006/main">
            <a:srgbClr val="334255"/>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C0BEED89-E8C1-4072-9D36-767B66C28E11}"/>
              </a:ext>
            </a:extLst>
          </p:cNvPr>
          <p:cNvSpPr>
            <a:spLocks xmlns:a="http://schemas.openxmlformats.org/drawingml/2006/main" noGrp="1"/>
          </p:cNvSpPr>
          <p:nvPr/>
        </p:nvSpPr>
        <p:spPr>
          <a:xfrm xmlns:a="http://schemas.openxmlformats.org/drawingml/2006/main">
            <a:off x="704850" y="3600450"/>
            <a:ext cx="13716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5775" b="1">
                <a:solidFill>
                  <a:srgbClr val="FF8D6F"/>
                </a:solidFill>
                <a:latin typeface="Manrope"/>
                <a:ea typeface="Manrope"/>
                <a:cs typeface="Manrope"/>
              </a:defRPr>
            </a:pPr>
            <a:r>
              <a:rPr sz="5775" b="1">
                <a:solidFill>
                  <a:srgbClr val="FF8D6F"/>
                </a:solidFill>
                <a:latin typeface="Manrope"/>
                <a:ea typeface="Manrope"/>
                <a:cs typeface="Manrope"/>
              </a:rPr>
              <a:t>02</a:t>
            </a:r>
          </a:p>
        </p:txBody>
      </p:sp>
      <p:sp>
        <p:nvSpPr>
          <p:cNvPr id="23" name="">
            <a:extLst xmlns:a="http://schemas.openxmlformats.org/drawingml/2006/main">
              <a:ext uri="{FF2B5EF4-FFF2-40B4-BE49-F238E27FC236}">
                <a16:creationId xmlns:a16="http://schemas.microsoft.com/office/drawing/2014/main" id="{49A02D16-D37F-47D3-8129-3C196F8CEE85}"/>
              </a:ext>
            </a:extLst>
          </p:cNvPr>
          <p:cNvSpPr>
            <a:spLocks xmlns:a="http://schemas.openxmlformats.org/drawingml/2006/main" noGrp="1"/>
          </p:cNvSpPr>
          <p:nvPr/>
        </p:nvSpPr>
        <p:spPr>
          <a:xfrm xmlns:a="http://schemas.openxmlformats.org/drawingml/2006/main">
            <a:off x="2333625" y="3638550"/>
            <a:ext cx="6572250" cy="5310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3225" b="1">
                <a:solidFill>
                  <a:srgbClr val="FFFDF8"/>
                </a:solidFill>
                <a:latin typeface="Manrope"/>
                <a:ea typeface="Manrope"/>
                <a:cs typeface="Manrope"/>
              </a:defRPr>
            </a:pPr>
            <a:r>
              <a:rPr sz="3225" b="1">
                <a:solidFill>
                  <a:srgbClr val="FFFDF8"/>
                </a:solidFill>
                <a:latin typeface="Manrope"/>
                <a:ea typeface="Manrope"/>
                <a:cs typeface="Manrope"/>
              </a:rPr>
              <a:t>A working agent</a:t>
            </a:r>
          </a:p>
        </p:txBody>
      </p:sp>
      <p:sp>
        <p:nvSpPr>
          <p:cNvPr id="24" name="">
            <a:extLst xmlns:a="http://schemas.openxmlformats.org/drawingml/2006/main">
              <a:ext uri="{FF2B5EF4-FFF2-40B4-BE49-F238E27FC236}">
                <a16:creationId xmlns:a16="http://schemas.microsoft.com/office/drawing/2014/main" id="{FCCBFC05-5415-40D0-8423-349FE08B0187}"/>
              </a:ext>
            </a:extLst>
          </p:cNvPr>
          <p:cNvSpPr>
            <a:spLocks xmlns:a="http://schemas.openxmlformats.org/drawingml/2006/main" noGrp="1"/>
          </p:cNvSpPr>
          <p:nvPr/>
        </p:nvSpPr>
        <p:spPr>
          <a:xfrm xmlns:a="http://schemas.openxmlformats.org/drawingml/2006/main">
            <a:off x="2333625" y="4217194"/>
            <a:ext cx="6572250" cy="31670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725" b="0">
                <a:solidFill>
                  <a:srgbClr val="BDC9D6"/>
                </a:solidFill>
                <a:latin typeface="PingFang HK"/>
                <a:ea typeface="PingFang HK"/>
                <a:cs typeface="PingFang HK"/>
              </a:defRPr>
            </a:pPr>
            <a:r>
              <a:rPr sz="1725" b="0">
                <a:solidFill>
                  <a:srgbClr val="BDC9D6"/>
                </a:solidFill>
                <a:latin typeface="PingFang HK"/>
                <a:ea typeface="PingFang HK"/>
                <a:cs typeface="PingFang HK"/>
              </a:rPr>
              <a:t>可用 Agent</a:t>
            </a:r>
          </a:p>
        </p:txBody>
      </p:sp>
      <p:sp>
        <p:nvSpPr>
          <p:cNvPr id="25" name="">
            <a:extLst xmlns:a="http://schemas.openxmlformats.org/drawingml/2006/main">
              <a:ext uri="{FF2B5EF4-FFF2-40B4-BE49-F238E27FC236}">
                <a16:creationId xmlns:a16="http://schemas.microsoft.com/office/drawing/2014/main" id="{EBA74E55-DF4C-43C0-9BEA-C9EAFD43F4C0}"/>
              </a:ext>
            </a:extLst>
          </p:cNvPr>
          <p:cNvSpPr>
            <a:spLocks xmlns:a="http://schemas.openxmlformats.org/drawingml/2006/main" noGrp="1"/>
          </p:cNvSpPr>
          <p:nvPr/>
        </p:nvSpPr>
        <p:spPr>
          <a:xfrm xmlns:a="http://schemas.openxmlformats.org/drawingml/2006/main">
            <a:off x="2343150" y="4610100"/>
            <a:ext cx="6438900" cy="3286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950" b="0">
                <a:solidFill>
                  <a:srgbClr val="A0D6CB"/>
                </a:solidFill>
                <a:latin typeface="Manrope"/>
                <a:ea typeface="Manrope"/>
                <a:cs typeface="Manrope"/>
              </a:defRPr>
            </a:pPr>
            <a:r>
              <a:rPr sz="1950" b="0">
                <a:solidFill>
                  <a:srgbClr val="A0D6CB"/>
                </a:solidFill>
                <a:latin typeface="Manrope"/>
                <a:ea typeface="Manrope"/>
                <a:cs typeface="Manrope"/>
              </a:rPr>
              <a:t>Execution, recovery and checks</a:t>
            </a:r>
          </a:p>
        </p:txBody>
      </p:sp>
      <p:sp>
        <p:nvSpPr>
          <p:cNvPr id="26" name="">
            <a:extLst xmlns:a="http://schemas.openxmlformats.org/drawingml/2006/main">
              <a:ext uri="{FF2B5EF4-FFF2-40B4-BE49-F238E27FC236}">
                <a16:creationId xmlns:a16="http://schemas.microsoft.com/office/drawing/2014/main" id="{3C0BA3D0-1FD9-4395-8B14-5494D5847757}"/>
              </a:ext>
            </a:extLst>
          </p:cNvPr>
          <p:cNvSpPr>
            <a:spLocks xmlns:a="http://schemas.openxmlformats.org/drawingml/2006/main" noGrp="1"/>
          </p:cNvSpPr>
          <p:nvPr/>
        </p:nvSpPr>
        <p:spPr>
          <a:xfrm xmlns:a="http://schemas.openxmlformats.org/drawingml/2006/main">
            <a:off x="2333625" y="5200650"/>
            <a:ext cx="6477000" cy="19050"/>
          </a:xfrm>
          <a:prstGeom xmlns:a="http://schemas.openxmlformats.org/drawingml/2006/main" prst="rect">
            <a:avLst/>
          </a:prstGeom>
          <a:solidFill xmlns:a="http://schemas.openxmlformats.org/drawingml/2006/main">
            <a:srgbClr val="334255"/>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01C72B65-E6C4-4186-A0F8-A10188859130}"/>
              </a:ext>
            </a:extLst>
          </p:cNvPr>
          <p:cNvSpPr>
            <a:spLocks xmlns:a="http://schemas.openxmlformats.org/drawingml/2006/main" noGrp="1"/>
          </p:cNvSpPr>
          <p:nvPr/>
        </p:nvSpPr>
        <p:spPr>
          <a:xfrm xmlns:a="http://schemas.openxmlformats.org/drawingml/2006/main">
            <a:off x="704850" y="5505450"/>
            <a:ext cx="13716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5775" b="1">
                <a:solidFill>
                  <a:srgbClr val="FF8D6F"/>
                </a:solidFill>
                <a:latin typeface="Manrope"/>
                <a:ea typeface="Manrope"/>
                <a:cs typeface="Manrope"/>
              </a:defRPr>
            </a:pPr>
            <a:r>
              <a:rPr sz="5775" b="1">
                <a:solidFill>
                  <a:srgbClr val="FF8D6F"/>
                </a:solidFill>
                <a:latin typeface="Manrope"/>
                <a:ea typeface="Manrope"/>
                <a:cs typeface="Manrope"/>
              </a:rPr>
              <a:t>03</a:t>
            </a:r>
          </a:p>
        </p:txBody>
      </p:sp>
      <p:sp>
        <p:nvSpPr>
          <p:cNvPr id="28" name="">
            <a:extLst xmlns:a="http://schemas.openxmlformats.org/drawingml/2006/main">
              <a:ext uri="{FF2B5EF4-FFF2-40B4-BE49-F238E27FC236}">
                <a16:creationId xmlns:a16="http://schemas.microsoft.com/office/drawing/2014/main" id="{B09C3B1D-0459-4CF0-851B-A0130B0FD813}"/>
              </a:ext>
            </a:extLst>
          </p:cNvPr>
          <p:cNvSpPr>
            <a:spLocks xmlns:a="http://schemas.openxmlformats.org/drawingml/2006/main" noGrp="1"/>
          </p:cNvSpPr>
          <p:nvPr/>
        </p:nvSpPr>
        <p:spPr>
          <a:xfrm xmlns:a="http://schemas.openxmlformats.org/drawingml/2006/main">
            <a:off x="2333625" y="5543550"/>
            <a:ext cx="6572250" cy="5310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3225" b="1">
                <a:solidFill>
                  <a:srgbClr val="FFFDF8"/>
                </a:solidFill>
                <a:latin typeface="Manrope"/>
                <a:ea typeface="Manrope"/>
                <a:cs typeface="Manrope"/>
              </a:defRPr>
            </a:pPr>
            <a:r>
              <a:rPr sz="3225" b="1">
                <a:solidFill>
                  <a:srgbClr val="FFFDF8"/>
                </a:solidFill>
                <a:latin typeface="Manrope"/>
                <a:ea typeface="Manrope"/>
                <a:cs typeface="Manrope"/>
              </a:rPr>
              <a:t>A business result</a:t>
            </a:r>
          </a:p>
        </p:txBody>
      </p:sp>
      <p:sp>
        <p:nvSpPr>
          <p:cNvPr id="29" name="">
            <a:extLst xmlns:a="http://schemas.openxmlformats.org/drawingml/2006/main">
              <a:ext uri="{FF2B5EF4-FFF2-40B4-BE49-F238E27FC236}">
                <a16:creationId xmlns:a16="http://schemas.microsoft.com/office/drawing/2014/main" id="{4ED02270-B089-4C24-A736-0567317E6FBA}"/>
              </a:ext>
            </a:extLst>
          </p:cNvPr>
          <p:cNvSpPr>
            <a:spLocks xmlns:a="http://schemas.openxmlformats.org/drawingml/2006/main" noGrp="1"/>
          </p:cNvSpPr>
          <p:nvPr/>
        </p:nvSpPr>
        <p:spPr>
          <a:xfrm xmlns:a="http://schemas.openxmlformats.org/drawingml/2006/main">
            <a:off x="2333625" y="6122194"/>
            <a:ext cx="6572250" cy="31670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725" b="0">
                <a:solidFill>
                  <a:srgbClr val="BDC9D6"/>
                </a:solidFill>
                <a:latin typeface="PingFang HK"/>
                <a:ea typeface="PingFang HK"/>
                <a:cs typeface="PingFang HK"/>
              </a:defRPr>
            </a:pPr>
            <a:r>
              <a:rPr sz="1725" b="0">
                <a:solidFill>
                  <a:srgbClr val="BDC9D6"/>
                </a:solidFill>
                <a:latin typeface="PingFang HK"/>
                <a:ea typeface="PingFang HK"/>
                <a:cs typeface="PingFang HK"/>
              </a:rPr>
              <a:t>業務成果</a:t>
            </a:r>
          </a:p>
        </p:txBody>
      </p:sp>
      <p:sp>
        <p:nvSpPr>
          <p:cNvPr id="30" name="">
            <a:extLst xmlns:a="http://schemas.openxmlformats.org/drawingml/2006/main">
              <a:ext uri="{FF2B5EF4-FFF2-40B4-BE49-F238E27FC236}">
                <a16:creationId xmlns:a16="http://schemas.microsoft.com/office/drawing/2014/main" id="{ED055532-1C66-45C8-A78A-7E9D6F6DA32E}"/>
              </a:ext>
            </a:extLst>
          </p:cNvPr>
          <p:cNvSpPr>
            <a:spLocks xmlns:a="http://schemas.openxmlformats.org/drawingml/2006/main" noGrp="1"/>
          </p:cNvSpPr>
          <p:nvPr/>
        </p:nvSpPr>
        <p:spPr>
          <a:xfrm xmlns:a="http://schemas.openxmlformats.org/drawingml/2006/main">
            <a:off x="2343150" y="6515100"/>
            <a:ext cx="6438900" cy="3286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950" b="0">
                <a:solidFill>
                  <a:srgbClr val="A0D6CB"/>
                </a:solidFill>
                <a:latin typeface="Manrope"/>
                <a:ea typeface="Manrope"/>
                <a:cs typeface="Manrope"/>
              </a:defRPr>
            </a:pPr>
            <a:r>
              <a:rPr sz="1950" b="0">
                <a:solidFill>
                  <a:srgbClr val="A0D6CB"/>
                </a:solidFill>
                <a:latin typeface="Manrope"/>
                <a:ea typeface="Manrope"/>
                <a:cs typeface="Manrope"/>
              </a:rPr>
              <a:t>An output, decisions and cost records</a:t>
            </a:r>
          </a:p>
        </p:txBody>
      </p:sp>
    </p:spTree>
    <p:extLst>
      <p:ext uri="{BB962C8B-B14F-4D97-AF65-F5344CB8AC3E}">
        <p14:creationId xmlns:p14="http://schemas.microsoft.com/office/powerpoint/2010/main" val="1453717936"/>
      </p:ext>
    </p:extLst>
  </p:cSld>
</p:sld>
</file>

<file path=ppt/slides/slide26.xml><?xml version="1.0" encoding="utf-8"?>
<p:sld xmlns:p="http://schemas.openxmlformats.org/presentationml/2006/main">
  <p:cSld>
    <p:bg>
      <p:bgPr>
        <a:solidFill xmlns:a="http://schemas.openxmlformats.org/drawingml/2006/main">
          <a:srgbClr val="07111E"/>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4F27FD48-7DCF-4C01-BDD5-74829F6C50F0}"/>
              </a:ext>
            </a:extLst>
          </p:cNvPr>
          <p:cNvSpPr>
            <a:spLocks xmlns:a="http://schemas.openxmlformats.org/drawingml/2006/main" noGrp="1"/>
          </p:cNvSpPr>
          <p:nvPr/>
        </p:nvSpPr>
        <p:spPr>
          <a:xfrm xmlns:a="http://schemas.openxmlformats.org/drawingml/2006/main">
            <a:off x="495300" y="381000"/>
            <a:ext cx="142494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FF8D6F"/>
                </a:solidFill>
                <a:latin typeface="Manrope"/>
                <a:ea typeface="Manrope"/>
                <a:cs typeface="Manrope"/>
              </a:defRPr>
            </a:pPr>
            <a:r>
              <a:rPr sz="1500" b="1">
                <a:solidFill>
                  <a:srgbClr val="FF8D6F"/>
                </a:solidFill>
                <a:latin typeface="Manrope"/>
                <a:ea typeface="Manrope"/>
                <a:cs typeface="Manrope"/>
              </a:rPr>
              <a:t>THIS AFTERNOON / HANDS-ON WORKSHOP</a:t>
            </a:r>
          </a:p>
        </p:txBody>
      </p:sp>
      <p:pic>
        <p:nvPicPr>
          <p:cNvPr id="20" name="ENERGYM workshop teaser.mp4">
            <ns0:hlinkClick xmlns:ns0="http://schemas.openxmlformats.org/drawingml/2006/main" action="ppaction://media"/>
          </p:cNvPr>
          <p:cNvPicPr>
            <a:picLocks xmlns:a="http://schemas.openxmlformats.org/drawingml/2006/main" noChangeAspect="1"/>
          </p:cNvPicPr>
          <p:nvPr>
            <ns1:videoFile xmlns:ns1="http://schemas.openxmlformats.org/drawingml/2006/main" xmlns:ns2="http://schemas.openxmlformats.org/officeDocument/2006/relationships" ns2:link="rIdTeaserVideo"/>
            <p:extLst>
              <p:ext uri="{DAA4B4D4-6D71-4841-9C94-3DE7FCFB9230}">
                <ns3:media xmlns:ns3="http://schemas.microsoft.com/office/powerpoint/2010/main" xmlns:ns4="http://schemas.openxmlformats.org/officeDocument/2006/relationships" ns4:embed="rIdTeaserMedia"/>
              </p:ext>
            </p:extLst>
          </p:nvPr>
        </p:nvPicPr>
        <p:blipFill>
          <a:blip xmlns:r="http://schemas.openxmlformats.org/officeDocument/2006/relationships" xmlns:a="http://schemas.openxmlformats.org/drawingml/2006/main" r:embed="R636a24b0734342e2"/>
          <a:stretch xmlns:a="http://schemas.openxmlformats.org/drawingml/2006/main"/>
        </p:blipFill>
        <p:spPr>
          <a:xfrm xmlns:a="http://schemas.openxmlformats.org/drawingml/2006/main">
            <a:off x="495300" y="1962255"/>
            <a:ext cx="9334500" cy="5267116"/>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3F325DFA-15E9-486C-9E70-E133BA7A0EB9}"/>
              </a:ext>
            </a:extLst>
          </p:cNvPr>
          <p:cNvSpPr>
            <a:spLocks xmlns:a="http://schemas.openxmlformats.org/drawingml/2006/main" noGrp="1"/>
          </p:cNvSpPr>
          <p:nvPr/>
        </p:nvSpPr>
        <p:spPr>
          <a:xfrm xmlns:a="http://schemas.openxmlformats.org/drawingml/2006/main">
            <a:off x="495300" y="1381125"/>
            <a:ext cx="9334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800" b="0">
                <a:solidFill>
                  <a:srgbClr val="BDC9D6"/>
                </a:solidFill>
                <a:latin typeface="Manrope"/>
                <a:ea typeface="Manrope"/>
                <a:cs typeface="Manrope"/>
              </a:defRPr>
            </a:pPr>
            <a:r>
              <a:rPr sz="1800" b="0">
                <a:solidFill>
                  <a:srgbClr val="BDC9D6"/>
                </a:solidFill>
                <a:latin typeface="Manrope"/>
                <a:ea typeface="Manrope"/>
                <a:cs typeface="Manrope"/>
              </a:rPr>
              <a:t>AI-generated satire / AI 生成諷刺短片</a:t>
            </a:r>
          </a:p>
        </p:txBody>
      </p:sp>
      <p:sp>
        <p:nvSpPr>
          <p:cNvPr id="4" name="">
            <a:extLst xmlns:a="http://schemas.openxmlformats.org/drawingml/2006/main">
              <a:ext uri="{FF2B5EF4-FFF2-40B4-BE49-F238E27FC236}">
                <a16:creationId xmlns:a16="http://schemas.microsoft.com/office/drawing/2014/main" id="{D5D0D17F-2947-4B07-964A-F3D5A06ED406}"/>
              </a:ext>
            </a:extLst>
          </p:cNvPr>
          <p:cNvSpPr>
            <a:spLocks xmlns:a="http://schemas.openxmlformats.org/drawingml/2006/main" noGrp="1"/>
          </p:cNvSpPr>
          <p:nvPr/>
        </p:nvSpPr>
        <p:spPr>
          <a:xfrm xmlns:a="http://schemas.openxmlformats.org/drawingml/2006/main">
            <a:off x="10382250" y="1381125"/>
            <a:ext cx="4286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3600" b="1">
                <a:solidFill>
                  <a:srgbClr val="FFFDF8"/>
                </a:solidFill>
                <a:latin typeface="Manrope"/>
                <a:ea typeface="Manrope"/>
                <a:cs typeface="Manrope"/>
              </a:defRPr>
            </a:pPr>
            <a:r>
              <a:rPr sz="3600" b="1">
                <a:solidFill>
                  <a:srgbClr val="FFFDF8"/>
                </a:solidFill>
                <a:latin typeface="Manrope"/>
                <a:ea typeface="Manrope"/>
                <a:cs typeface="Manrope"/>
              </a:rPr>
              <a:t>Direct your</a:t>
            </a:r>
          </a:p>
        </p:txBody>
      </p:sp>
      <p:sp>
        <p:nvSpPr>
          <p:cNvPr id="5" name="">
            <a:extLst xmlns:a="http://schemas.openxmlformats.org/drawingml/2006/main">
              <a:ext uri="{FF2B5EF4-FFF2-40B4-BE49-F238E27FC236}">
                <a16:creationId xmlns:a16="http://schemas.microsoft.com/office/drawing/2014/main" id="{2821C72F-4C22-4694-A740-6A9CDA0D1473}"/>
              </a:ext>
            </a:extLst>
          </p:cNvPr>
          <p:cNvSpPr>
            <a:spLocks xmlns:a="http://schemas.openxmlformats.org/drawingml/2006/main" noGrp="1"/>
          </p:cNvSpPr>
          <p:nvPr/>
        </p:nvSpPr>
        <p:spPr>
          <a:xfrm xmlns:a="http://schemas.openxmlformats.org/drawingml/2006/main">
            <a:off x="10382250" y="1981200"/>
            <a:ext cx="4286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3600" b="1">
                <a:solidFill>
                  <a:srgbClr val="FFFDF8"/>
                </a:solidFill>
                <a:latin typeface="Manrope"/>
                <a:ea typeface="Manrope"/>
                <a:cs typeface="Manrope"/>
              </a:defRPr>
            </a:pPr>
            <a:r>
              <a:rPr sz="3600" b="1">
                <a:solidFill>
                  <a:srgbClr val="FFFDF8"/>
                </a:solidFill>
                <a:latin typeface="Manrope"/>
                <a:ea typeface="Manrope"/>
                <a:cs typeface="Manrope"/>
              </a:rPr>
              <a:t>own AI video</a:t>
            </a:r>
          </a:p>
        </p:txBody>
      </p:sp>
      <p:sp>
        <p:nvSpPr>
          <p:cNvPr id="6" name="">
            <a:extLst xmlns:a="http://schemas.openxmlformats.org/drawingml/2006/main">
              <a:ext uri="{FF2B5EF4-FFF2-40B4-BE49-F238E27FC236}">
                <a16:creationId xmlns:a16="http://schemas.microsoft.com/office/drawing/2014/main" id="{1D528028-5DDC-4ECC-A27D-7B5D7B04ED27}"/>
              </a:ext>
            </a:extLst>
          </p:cNvPr>
          <p:cNvSpPr>
            <a:spLocks xmlns:a="http://schemas.openxmlformats.org/drawingml/2006/main" noGrp="1"/>
          </p:cNvSpPr>
          <p:nvPr/>
        </p:nvSpPr>
        <p:spPr>
          <a:xfrm xmlns:a="http://schemas.openxmlformats.org/drawingml/2006/main">
            <a:off x="10382250" y="2676525"/>
            <a:ext cx="4286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725" b="0">
                <a:solidFill>
                  <a:srgbClr val="BDC9D6"/>
                </a:solidFill>
                <a:latin typeface="PingFang HK"/>
                <a:ea typeface="PingFang HK"/>
                <a:cs typeface="PingFang HK"/>
              </a:defRPr>
            </a:pPr>
            <a:r>
              <a:rPr sz="1725" b="0">
                <a:solidFill>
                  <a:srgbClr val="BDC9D6"/>
                </a:solidFill>
                <a:latin typeface="PingFang HK"/>
                <a:ea typeface="PingFang HK"/>
                <a:cs typeface="PingFang HK"/>
              </a:rPr>
              <a:t>親手導演你的 AI 短片</a:t>
            </a:r>
          </a:p>
        </p:txBody>
      </p:sp>
      <p:sp>
        <p:nvSpPr>
          <p:cNvPr id="7" name="">
            <a:extLst xmlns:a="http://schemas.openxmlformats.org/drawingml/2006/main">
              <a:ext uri="{FF2B5EF4-FFF2-40B4-BE49-F238E27FC236}">
                <a16:creationId xmlns:a16="http://schemas.microsoft.com/office/drawing/2014/main" id="{D9D59768-6D21-4C7F-8B07-DC4E6AD5DBDA}"/>
              </a:ext>
            </a:extLst>
          </p:cNvPr>
          <p:cNvSpPr>
            <a:spLocks xmlns:a="http://schemas.openxmlformats.org/drawingml/2006/main" noGrp="1"/>
          </p:cNvSpPr>
          <p:nvPr/>
        </p:nvSpPr>
        <p:spPr>
          <a:xfrm xmlns:a="http://schemas.openxmlformats.org/drawingml/2006/main">
            <a:off x="10382250" y="3333750"/>
            <a:ext cx="4286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400" b="1">
                <a:solidFill>
                  <a:srgbClr val="A0D6CB"/>
                </a:solidFill>
                <a:latin typeface="Manrope"/>
                <a:ea typeface="Manrope"/>
                <a:cs typeface="Manrope"/>
              </a:defRPr>
            </a:pPr>
            <a:r>
              <a:rPr sz="2400" b="1">
                <a:solidFill>
                  <a:srgbClr val="A0D6CB"/>
                </a:solidFill>
                <a:latin typeface="Manrope"/>
                <a:ea typeface="Manrope"/>
                <a:cs typeface="Manrope"/>
              </a:rPr>
              <a:t>Vibe Filming</a:t>
            </a:r>
          </a:p>
        </p:txBody>
      </p:sp>
      <p:sp>
        <p:nvSpPr>
          <p:cNvPr id="8" name="">
            <a:extLst xmlns:a="http://schemas.openxmlformats.org/drawingml/2006/main">
              <a:ext uri="{FF2B5EF4-FFF2-40B4-BE49-F238E27FC236}">
                <a16:creationId xmlns:a16="http://schemas.microsoft.com/office/drawing/2014/main" id="{9B30D4E2-85E2-48ED-A17D-821DB44F25A7}"/>
              </a:ext>
            </a:extLst>
          </p:cNvPr>
          <p:cNvSpPr>
            <a:spLocks xmlns:a="http://schemas.openxmlformats.org/drawingml/2006/main" noGrp="1"/>
          </p:cNvSpPr>
          <p:nvPr/>
        </p:nvSpPr>
        <p:spPr>
          <a:xfrm xmlns:a="http://schemas.openxmlformats.org/drawingml/2006/main">
            <a:off x="10382250" y="3838575"/>
            <a:ext cx="4286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950" b="0">
                <a:solidFill>
                  <a:srgbClr val="FFFDF8"/>
                </a:solidFill>
                <a:latin typeface="Manrope"/>
                <a:ea typeface="Manrope"/>
                <a:cs typeface="Manrope"/>
              </a:defRPr>
            </a:pPr>
            <a:r>
              <a:rPr sz="1950" b="0">
                <a:solidFill>
                  <a:srgbClr val="FFFDF8"/>
                </a:solidFill>
                <a:latin typeface="Manrope"/>
                <a:ea typeface="Manrope"/>
                <a:cs typeface="Manrope"/>
              </a:rPr>
              <a:t>Codex + HolyCrab CLI</a:t>
            </a:r>
          </a:p>
        </p:txBody>
      </p:sp>
      <p:sp>
        <p:nvSpPr>
          <p:cNvPr id="9" name="">
            <a:extLst xmlns:a="http://schemas.openxmlformats.org/drawingml/2006/main">
              <a:ext uri="{FF2B5EF4-FFF2-40B4-BE49-F238E27FC236}">
                <a16:creationId xmlns:a16="http://schemas.microsoft.com/office/drawing/2014/main" id="{6A0319CC-2FE9-4602-8BCD-F0E5666138E8}"/>
              </a:ext>
            </a:extLst>
          </p:cNvPr>
          <p:cNvSpPr>
            <a:spLocks xmlns:a="http://schemas.openxmlformats.org/drawingml/2006/main" noGrp="1"/>
          </p:cNvSpPr>
          <p:nvPr/>
        </p:nvSpPr>
        <p:spPr>
          <a:xfrm xmlns:a="http://schemas.openxmlformats.org/drawingml/2006/main">
            <a:off x="10382250" y="4248150"/>
            <a:ext cx="4286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800" b="0">
                <a:solidFill>
                  <a:srgbClr val="FFFDF8"/>
                </a:solidFill>
                <a:latin typeface="Manrope"/>
                <a:ea typeface="Manrope"/>
                <a:cs typeface="Manrope"/>
              </a:defRPr>
            </a:pPr>
            <a:r>
              <a:rPr sz="1800" b="0">
                <a:solidFill>
                  <a:srgbClr val="FFFDF8"/>
                </a:solidFill>
                <a:latin typeface="Manrope"/>
                <a:ea typeface="Manrope"/>
                <a:cs typeface="Manrope"/>
              </a:rPr>
              <a:t>One idea. Two connected clips.</a:t>
            </a:r>
          </a:p>
        </p:txBody>
      </p:sp>
      <p:sp>
        <p:nvSpPr>
          <p:cNvPr id="10" name="">
            <a:extLst xmlns:a="http://schemas.openxmlformats.org/drawingml/2006/main">
              <a:ext uri="{FF2B5EF4-FFF2-40B4-BE49-F238E27FC236}">
                <a16:creationId xmlns:a16="http://schemas.microsoft.com/office/drawing/2014/main" id="{A55B24BD-6DE9-42CD-AB27-1C27D94F2D39}"/>
              </a:ext>
            </a:extLst>
          </p:cNvPr>
          <p:cNvSpPr>
            <a:spLocks xmlns:a="http://schemas.openxmlformats.org/drawingml/2006/main" noGrp="1"/>
          </p:cNvSpPr>
          <p:nvPr/>
        </p:nvSpPr>
        <p:spPr>
          <a:xfrm xmlns:a="http://schemas.openxmlformats.org/drawingml/2006/main">
            <a:off x="10382250" y="4638675"/>
            <a:ext cx="4286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75" b="0">
                <a:solidFill>
                  <a:srgbClr val="BDC9D6"/>
                </a:solidFill>
                <a:latin typeface="PingFang HK"/>
                <a:ea typeface="PingFang HK"/>
                <a:cs typeface="PingFang HK"/>
              </a:defRPr>
            </a:pPr>
            <a:r>
              <a:rPr sz="1575" b="0">
                <a:solidFill>
                  <a:srgbClr val="BDC9D6"/>
                </a:solidFill>
                <a:latin typeface="PingFang HK"/>
                <a:ea typeface="PingFang HK"/>
                <a:cs typeface="PingFang HK"/>
              </a:rPr>
              <a:t>帶上電腦與一個產品點子</a:t>
            </a:r>
          </a:p>
        </p:txBody>
      </p:sp>
      <p:pic>
        <p:nvPicPr>
          <p:cNvPr id="29" name="">
            <ns0:hlinkClick xmlns:ns0="http://schemas.openxmlformats.org/drawingml/2006/main" xmlns:ns1="http://schemas.openxmlformats.org/officeDocument/2006/relationships" ns1:id="rIdQRWeb1"/>
          </p:cNvPr>
          <p:cNvPicPr>
            <a:picLocks xmlns:a="http://schemas.openxmlformats.org/drawingml/2006/main" noChangeAspect="1"/>
          </p:cNvPicPr>
          <p:nvPr/>
        </p:nvPicPr>
        <p:blipFill>
          <a:blip xmlns:r="http://schemas.openxmlformats.org/officeDocument/2006/relationships" xmlns:a="http://schemas.openxmlformats.org/drawingml/2006/main" r:embed="R5651652643e44f10"/>
          <a:stretch xmlns:a="http://schemas.openxmlformats.org/drawingml/2006/main"/>
        </p:blipFill>
        <p:spPr>
          <a:xfrm xmlns:a="http://schemas.openxmlformats.org/drawingml/2006/main">
            <a:off x="12763500" y="5495925"/>
            <a:ext cx="1905000" cy="1905000"/>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BFC1C22B-F176-4C75-87FB-1356C8EEAC5E}"/>
              </a:ext>
            </a:extLst>
          </p:cNvPr>
          <p:cNvSpPr>
            <a:spLocks xmlns:a="http://schemas.openxmlformats.org/drawingml/2006/main" noGrp="1"/>
          </p:cNvSpPr>
          <p:nvPr/>
        </p:nvSpPr>
        <p:spPr>
          <a:xfrm xmlns:a="http://schemas.openxmlformats.org/drawingml/2006/main">
            <a:off x="495300" y="8010525"/>
            <a:ext cx="1238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BDC9D6"/>
                </a:solidFill>
                <a:latin typeface="Manrope"/>
                <a:ea typeface="Manrope"/>
                <a:cs typeface="Manrope"/>
              </a:defRPr>
            </a:pPr>
            <a:r>
              <a:rPr sz="1200" b="0">
                <a:solidFill>
                  <a:srgbClr val="BDC9D6"/>
                </a:solidFill>
                <a:latin typeface="Manrope"/>
                <a:ea typeface="Manrope"/>
                <a:cs typeface="Manrope"/>
              </a:rPr>
              <a:t>ENERGYM / End credit: AiCandy / Shared by @brahma_4u</a:t>
            </a:r>
          </a:p>
        </p:txBody>
      </p:sp>
      <p:sp>
        <p:nvSpPr>
          <p:cNvPr id="13" name="">
            <a:extLst xmlns:a="http://schemas.openxmlformats.org/drawingml/2006/main">
              <a:ext uri="{FF2B5EF4-FFF2-40B4-BE49-F238E27FC236}">
                <a16:creationId xmlns:a16="http://schemas.microsoft.com/office/drawing/2014/main" id="{326450D0-6DD3-442E-9951-90EFB0EEAC15}"/>
              </a:ext>
            </a:extLst>
          </p:cNvPr>
          <p:cNvSpPr>
            <a:spLocks xmlns:a="http://schemas.openxmlformats.org/drawingml/2006/main" noGrp="1"/>
          </p:cNvSpPr>
          <p:nvPr/>
        </p:nvSpPr>
        <p:spPr>
          <a:xfrm xmlns:a="http://schemas.openxmlformats.org/drawingml/2006/main">
            <a:off x="13668375" y="8001000"/>
            <a:ext cx="10953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defRPr sz="1350" b="1">
                <a:solidFill>
                  <a:srgbClr val="BDC9D6"/>
                </a:solidFill>
                <a:latin typeface="Manrope"/>
                <a:ea typeface="Manrope"/>
                <a:cs typeface="Manrope"/>
              </a:defRPr>
            </a:pPr>
            <a:r>
              <a:rPr sz="1350" b="1">
                <a:solidFill>
                  <a:srgbClr val="BDC9D6"/>
                </a:solidFill>
                <a:latin typeface="Manrope"/>
                <a:ea typeface="Manrope"/>
                <a:cs typeface="Manrope"/>
              </a:rPr>
              <a:t>26 / 27</a:t>
            </a:r>
          </a:p>
        </p:txBody>
      </p:sp>
      <p:pic>
        <p:nvPicPr>
          <p:cNvPr id="32" name="">
            <ns0:hlinkClick xmlns:ns0="http://schemas.openxmlformats.org/drawingml/2006/main" xmlns:ns1="http://schemas.openxmlformats.org/officeDocument/2006/relationships" ns1:id="rIdQRWeb2"/>
          </p:cNvPr>
          <p:cNvPicPr>
            <a:picLocks xmlns:a="http://schemas.openxmlformats.org/drawingml/2006/main" noChangeAspect="1"/>
          </p:cNvPicPr>
          <p:nvPr/>
        </p:nvPicPr>
        <p:blipFill>
          <a:blip xmlns:r="http://schemas.openxmlformats.org/officeDocument/2006/relationships" xmlns:a="http://schemas.openxmlformats.org/drawingml/2006/main" r:embed="R5ca822cc2268463c"/>
          <a:stretch xmlns:a="http://schemas.openxmlformats.org/drawingml/2006/main"/>
        </p:blipFill>
        <p:spPr>
          <a:xfrm xmlns:a="http://schemas.openxmlformats.org/drawingml/2006/main">
            <a:off x="10382250" y="5495925"/>
            <a:ext cx="1905000" cy="1905000"/>
          </a:xfrm>
          <a:prstGeom xmlns:a="http://schemas.openxmlformats.org/drawingml/2006/main" prst="rect">
            <a:avLst/>
          </a:prstGeom>
        </p:spPr>
      </p:pic>
      <p:sp>
        <p:nvSpPr>
          <p:cNvPr id="15" name="">
            <a:extLst xmlns:a="http://schemas.openxmlformats.org/drawingml/2006/main">
              <a:ext uri="{FF2B5EF4-FFF2-40B4-BE49-F238E27FC236}">
                <a16:creationId xmlns:a16="http://schemas.microsoft.com/office/drawing/2014/main" id="{08455B2F-0CB0-48F7-A1FC-B2B4F6C7FE78}"/>
              </a:ext>
            </a:extLst>
          </p:cNvPr>
          <p:cNvSpPr>
            <a:spLocks xmlns:a="http://schemas.openxmlformats.org/drawingml/2006/main" noGrp="1"/>
          </p:cNvSpPr>
          <p:nvPr/>
        </p:nvSpPr>
        <p:spPr>
          <a:xfrm xmlns:a="http://schemas.openxmlformats.org/drawingml/2006/main">
            <a:off x="10382250" y="5095875"/>
            <a:ext cx="22860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800" b="0">
                <a:solidFill>
                  <a:srgbClr val="A0D6CB"/>
                </a:solidFill>
                <a:latin typeface="Manrope"/>
                <a:ea typeface="Manrope"/>
                <a:cs typeface="Manrope"/>
              </a:defRPr>
            </a:pPr>
            <a:r>
              <a:rPr sz="1800" b="0">
                <a:solidFill>
                  <a:srgbClr val="A0D6CB"/>
                </a:solidFill>
                <a:latin typeface="Manrope"/>
                <a:ea typeface="Manrope"/>
                <a:cs typeface="Manrope"/>
              </a:rPr>
              <a:t>WhatsApp group</a:t>
            </a:r>
          </a:p>
        </p:txBody>
      </p:sp>
      <p:sp>
        <p:nvSpPr>
          <p:cNvPr id="16" name="">
            <a:extLst xmlns:a="http://schemas.openxmlformats.org/drawingml/2006/main">
              <a:ext uri="{FF2B5EF4-FFF2-40B4-BE49-F238E27FC236}">
                <a16:creationId xmlns:a16="http://schemas.microsoft.com/office/drawing/2014/main" id="{33161E4A-CD8F-4A0A-8C01-FC5085C81C9E}"/>
              </a:ext>
            </a:extLst>
          </p:cNvPr>
          <p:cNvSpPr>
            <a:spLocks xmlns:a="http://schemas.openxmlformats.org/drawingml/2006/main" noGrp="1"/>
          </p:cNvSpPr>
          <p:nvPr/>
        </p:nvSpPr>
        <p:spPr>
          <a:xfrm xmlns:a="http://schemas.openxmlformats.org/drawingml/2006/main">
            <a:off x="12763500" y="5095875"/>
            <a:ext cx="20478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75" b="0">
                <a:solidFill>
                  <a:srgbClr val="FFFDF8"/>
                </a:solidFill>
                <a:latin typeface="Manrope"/>
                <a:ea typeface="Manrope"/>
                <a:cs typeface="Manrope"/>
              </a:defRPr>
            </a:pPr>
            <a:r>
              <a:rPr sz="1575" b="0">
                <a:solidFill>
                  <a:srgbClr val="FFFDF8"/>
                </a:solidFill>
                <a:latin typeface="Manrope"/>
                <a:ea typeface="Manrope"/>
                <a:cs typeface="Manrope"/>
              </a:rPr>
              <a:t>Workshop materials</a:t>
            </a:r>
          </a:p>
        </p:txBody>
      </p:sp>
      <p:sp>
        <p:nvSpPr>
          <p:cNvPr id="17" name="">
            <a:extLst xmlns:a="http://schemas.openxmlformats.org/drawingml/2006/main">
              <a:ext uri="{FF2B5EF4-FFF2-40B4-BE49-F238E27FC236}">
                <a16:creationId xmlns:a16="http://schemas.microsoft.com/office/drawing/2014/main" id="{87680B71-1D49-4BA4-91D6-F1987E26DF54}"/>
              </a:ext>
            </a:extLst>
          </p:cNvPr>
          <p:cNvSpPr>
            <a:spLocks xmlns:a="http://schemas.openxmlformats.org/drawingml/2006/main" noGrp="1"/>
          </p:cNvSpPr>
          <p:nvPr/>
        </p:nvSpPr>
        <p:spPr>
          <a:xfrm xmlns:a="http://schemas.openxmlformats.org/drawingml/2006/main">
            <a:off x="10382250" y="7505700"/>
            <a:ext cx="233362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BDC9D6"/>
                </a:solidFill>
                <a:latin typeface="PingFang HK"/>
                <a:ea typeface="PingFang HK"/>
                <a:cs typeface="PingFang HK"/>
              </a:defRPr>
            </a:pPr>
            <a:r>
              <a:rPr sz="1350" b="0">
                <a:solidFill>
                  <a:srgbClr val="BDC9D6"/>
                </a:solidFill>
                <a:latin typeface="PingFang HK"/>
                <a:ea typeface="PingFang HK"/>
                <a:cs typeface="PingFang HK"/>
              </a:rPr>
              <a:t>掃碼加入 HolyCrab 群</a:t>
            </a:r>
          </a:p>
        </p:txBody>
      </p:sp>
      <p:sp>
        <p:nvSpPr>
          <p:cNvPr id="18" name="">
            <a:extLst xmlns:a="http://schemas.openxmlformats.org/drawingml/2006/main">
              <a:ext uri="{FF2B5EF4-FFF2-40B4-BE49-F238E27FC236}">
                <a16:creationId xmlns:a16="http://schemas.microsoft.com/office/drawing/2014/main" id="{C257903B-A16C-4524-84B7-6A381619756D}"/>
              </a:ext>
            </a:extLst>
          </p:cNvPr>
          <p:cNvSpPr>
            <a:spLocks xmlns:a="http://schemas.openxmlformats.org/drawingml/2006/main" noGrp="1"/>
          </p:cNvSpPr>
          <p:nvPr/>
        </p:nvSpPr>
        <p:spPr>
          <a:xfrm xmlns:a="http://schemas.openxmlformats.org/drawingml/2006/main">
            <a:off x="12763500" y="7505700"/>
            <a:ext cx="204787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BDC9D6"/>
                </a:solidFill>
                <a:latin typeface="PingFang HK"/>
                <a:ea typeface="PingFang HK"/>
                <a:cs typeface="PingFang HK"/>
              </a:defRPr>
            </a:pPr>
            <a:r>
              <a:rPr sz="1350" b="0">
                <a:solidFill>
                  <a:srgbClr val="BDC9D6"/>
                </a:solidFill>
                <a:latin typeface="PingFang HK"/>
                <a:ea typeface="PingFang HK"/>
                <a:cs typeface="PingFang HK"/>
              </a:rPr>
              <a:t>掃碼開啟講義</a:t>
            </a:r>
          </a:p>
        </p:txBody>
      </p:sp>
    </p:spTree>
    <p:extLst>
      <p:ext uri="{BB962C8B-B14F-4D97-AF65-F5344CB8AC3E}">
        <p14:creationId xmlns:p14="http://schemas.microsoft.com/office/powerpoint/2010/main" val="873579644"/>
      </p:ext>
    </p:extLst>
  </p:cSld>
  <p:timing>
    <p:tnLst>
      <p:par>
        <p:cTn id="1" dur="indefinite" restart="never" nodeType="tmRoot">
          <p:childTnLst>
            <p:video fullScrn="1">
              <p:cMediaNode vol="100000">
                <p:cTn id="2" fill="hold" display="0">
                  <p:stCondLst>
                    <p:cond delay="indefinite"/>
                  </p:stCondLst>
                </p:cTn>
                <p:tgtEl>
                  <p:spTgt spid="20"/>
                </p:tgtEl>
              </p:cMediaNode>
            </p:video>
          </p:childTnLst>
        </p:cTn>
      </p:par>
    </p:tnLst>
  </p:timing>
</p:sld>
</file>

<file path=ppt/slides/slide27.xml><?xml version="1.0" encoding="utf-8"?>
<p:sld xmlns:p="http://schemas.openxmlformats.org/presentationml/2006/main">
  <p:cSld>
    <p:bg>
      <p:bgPr>
        <a:solidFill xmlns:a="http://schemas.openxmlformats.org/drawingml/2006/main">
          <a:srgbClr val="07111E"/>
        </a:solidFill>
      </p:bgPr>
    </p:bg>
    <p:spTree>
      <p:nvGrpSpPr>
        <p:cNvPr id="1" name=""/>
        <p:cNvGrpSpPr/>
        <p:nvPr/>
      </p:nvGrpSpPr>
      <p:grpSpPr>
        <a:xfrm xmlns:a="http://schemas.openxmlformats.org/drawingml/2006/main"/>
      </p:grpSpPr>
      <p:sp>
        <p:nvSpPr>
          <p:cNvPr id="28" name="">
            <a:extLst xmlns:a="http://schemas.openxmlformats.org/drawingml/2006/main">
              <a:ext uri="{FF2B5EF4-FFF2-40B4-BE49-F238E27FC236}">
                <a16:creationId xmlns:a16="http://schemas.microsoft.com/office/drawing/2014/main" id="{72FE799E-BB7E-49D1-92B9-4F11D2BF992D}"/>
              </a:ext>
            </a:extLst>
          </p:cNvPr>
          <p:cNvSpPr>
            <a:spLocks xmlns:a="http://schemas.openxmlformats.org/drawingml/2006/main" noGrp="1"/>
          </p:cNvSpPr>
          <p:nvPr/>
        </p:nvSpPr>
        <p:spPr>
          <a:xfrm xmlns:a="http://schemas.openxmlformats.org/drawingml/2006/main">
            <a:off x="495300" y="381000"/>
            <a:ext cx="1381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FF8D6F"/>
                </a:solidFill>
                <a:latin typeface="Manrope"/>
                <a:ea typeface="Manrope"/>
                <a:cs typeface="Manrope"/>
              </a:defRPr>
            </a:pPr>
            <a:r>
              <a:rPr sz="1500" b="1">
                <a:solidFill>
                  <a:srgbClr val="FF8D6F"/>
                </a:solidFill>
                <a:latin typeface="Manrope"/>
                <a:ea typeface="Manrope"/>
                <a:cs typeface="Manrope"/>
              </a:rPr>
              <a:t>Q&amp;A / 5 MINUTES</a:t>
            </a:r>
          </a:p>
        </p:txBody>
      </p:sp>
      <p:sp>
        <p:nvSpPr>
          <p:cNvPr id="2" name="">
            <a:extLst xmlns:a="http://schemas.openxmlformats.org/drawingml/2006/main">
              <a:ext uri="{FF2B5EF4-FFF2-40B4-BE49-F238E27FC236}">
                <a16:creationId xmlns:a16="http://schemas.microsoft.com/office/drawing/2014/main" id="{37A354E7-2418-469F-8B98-981D42D5562C}"/>
              </a:ext>
            </a:extLst>
          </p:cNvPr>
          <p:cNvSpPr>
            <a:spLocks xmlns:a="http://schemas.openxmlformats.org/drawingml/2006/main" noGrp="1"/>
          </p:cNvSpPr>
          <p:nvPr/>
        </p:nvSpPr>
        <p:spPr>
          <a:xfrm xmlns:a="http://schemas.openxmlformats.org/drawingml/2006/main">
            <a:off x="495300" y="914400"/>
            <a:ext cx="14249400" cy="19050"/>
          </a:xfrm>
          <a:prstGeom xmlns:a="http://schemas.openxmlformats.org/drawingml/2006/main" prst="rect">
            <a:avLst/>
          </a:prstGeom>
          <a:solidFill xmlns:a="http://schemas.openxmlformats.org/drawingml/2006/main">
            <a:srgbClr val="2A384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307C8B60-6BB0-430E-A032-5C2EFC661CD1}"/>
              </a:ext>
            </a:extLst>
          </p:cNvPr>
          <p:cNvSpPr>
            <a:spLocks xmlns:a="http://schemas.openxmlformats.org/drawingml/2006/main" noGrp="1"/>
          </p:cNvSpPr>
          <p:nvPr/>
        </p:nvSpPr>
        <p:spPr>
          <a:xfrm xmlns:a="http://schemas.openxmlformats.org/drawingml/2006/main">
            <a:off x="9201150" y="1428750"/>
            <a:ext cx="28575" cy="6038850"/>
          </a:xfrm>
          <a:prstGeom xmlns:a="http://schemas.openxmlformats.org/drawingml/2006/main" prst="rect">
            <a:avLst/>
          </a:prstGeom>
          <a:solidFill xmlns:a="http://schemas.openxmlformats.org/drawingml/2006/main">
            <a:srgbClr val="253449"/>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341DAA0A-FE5F-4214-9760-13C53D47E9E9}"/>
              </a:ext>
            </a:extLst>
          </p:cNvPr>
          <p:cNvSpPr>
            <a:spLocks xmlns:a="http://schemas.openxmlformats.org/drawingml/2006/main" noGrp="1"/>
          </p:cNvSpPr>
          <p:nvPr/>
        </p:nvSpPr>
        <p:spPr>
          <a:xfrm xmlns:a="http://schemas.openxmlformats.org/drawingml/2006/main">
            <a:off x="9601200" y="186690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FFFDF8"/>
                </a:solidFill>
                <a:latin typeface="Manrope"/>
                <a:ea typeface="Manrope"/>
                <a:cs typeface="Manrope"/>
              </a:defRPr>
            </a:pPr>
            <a:r>
              <a:rPr sz="4200" b="1">
                <a:solidFill>
                  <a:srgbClr val="FFFDF8"/>
                </a:solidFill>
                <a:latin typeface="Manrope"/>
                <a:ea typeface="Manrope"/>
                <a:cs typeface="Manrope"/>
              </a:rPr>
              <a:t>Which task</a:t>
            </a:r>
          </a:p>
        </p:txBody>
      </p:sp>
      <p:sp>
        <p:nvSpPr>
          <p:cNvPr id="5" name="">
            <a:extLst xmlns:a="http://schemas.openxmlformats.org/drawingml/2006/main">
              <a:ext uri="{FF2B5EF4-FFF2-40B4-BE49-F238E27FC236}">
                <a16:creationId xmlns:a16="http://schemas.microsoft.com/office/drawing/2014/main" id="{91BD80B0-7FCE-48FC-B61A-4D3F009B2D68}"/>
              </a:ext>
            </a:extLst>
          </p:cNvPr>
          <p:cNvSpPr>
            <a:spLocks xmlns:a="http://schemas.openxmlformats.org/drawingml/2006/main" noGrp="1"/>
          </p:cNvSpPr>
          <p:nvPr/>
        </p:nvSpPr>
        <p:spPr>
          <a:xfrm xmlns:a="http://schemas.openxmlformats.org/drawingml/2006/main">
            <a:off x="9601200" y="253365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FFFDF8"/>
                </a:solidFill>
                <a:latin typeface="Manrope"/>
                <a:ea typeface="Manrope"/>
                <a:cs typeface="Manrope"/>
              </a:defRPr>
            </a:pPr>
            <a:r>
              <a:rPr sz="4200" b="1">
                <a:solidFill>
                  <a:srgbClr val="FFFDF8"/>
                </a:solidFill>
                <a:latin typeface="Manrope"/>
                <a:ea typeface="Manrope"/>
                <a:cs typeface="Manrope"/>
              </a:rPr>
              <a:t>would you</a:t>
            </a:r>
          </a:p>
        </p:txBody>
      </p:sp>
      <p:sp>
        <p:nvSpPr>
          <p:cNvPr id="6" name="">
            <a:extLst xmlns:a="http://schemas.openxmlformats.org/drawingml/2006/main">
              <a:ext uri="{FF2B5EF4-FFF2-40B4-BE49-F238E27FC236}">
                <a16:creationId xmlns:a16="http://schemas.microsoft.com/office/drawing/2014/main" id="{C8AE444F-AE69-4F6C-A030-564A25855915}"/>
              </a:ext>
            </a:extLst>
          </p:cNvPr>
          <p:cNvSpPr>
            <a:spLocks xmlns:a="http://schemas.openxmlformats.org/drawingml/2006/main" noGrp="1"/>
          </p:cNvSpPr>
          <p:nvPr/>
        </p:nvSpPr>
        <p:spPr>
          <a:xfrm xmlns:a="http://schemas.openxmlformats.org/drawingml/2006/main">
            <a:off x="9601200" y="320040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4200" b="1">
                <a:solidFill>
                  <a:srgbClr val="FFFDF8"/>
                </a:solidFill>
                <a:latin typeface="Manrope"/>
                <a:ea typeface="Manrope"/>
                <a:cs typeface="Manrope"/>
              </a:defRPr>
            </a:pPr>
            <a:r>
              <a:rPr sz="4200" b="1">
                <a:solidFill>
                  <a:srgbClr val="FFFDF8"/>
                </a:solidFill>
                <a:latin typeface="Manrope"/>
                <a:ea typeface="Manrope"/>
                <a:cs typeface="Manrope"/>
              </a:rPr>
              <a:t>start with?</a:t>
            </a:r>
          </a:p>
        </p:txBody>
      </p:sp>
      <p:sp>
        <p:nvSpPr>
          <p:cNvPr id="7" name="">
            <a:extLst xmlns:a="http://schemas.openxmlformats.org/drawingml/2006/main">
              <a:ext uri="{FF2B5EF4-FFF2-40B4-BE49-F238E27FC236}">
                <a16:creationId xmlns:a16="http://schemas.microsoft.com/office/drawing/2014/main" id="{DCE25E96-D38E-4BD9-A4FF-2C85415C8777}"/>
              </a:ext>
            </a:extLst>
          </p:cNvPr>
          <p:cNvSpPr>
            <a:spLocks xmlns:a="http://schemas.openxmlformats.org/drawingml/2006/main" noGrp="1"/>
          </p:cNvSpPr>
          <p:nvPr/>
        </p:nvSpPr>
        <p:spPr>
          <a:xfrm xmlns:a="http://schemas.openxmlformats.org/drawingml/2006/main">
            <a:off x="9601200" y="3943350"/>
            <a:ext cx="5143500" cy="3509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800" b="0">
                <a:solidFill>
                  <a:srgbClr val="BDC9D6"/>
                </a:solidFill>
                <a:latin typeface="PingFang HK"/>
                <a:ea typeface="PingFang HK"/>
                <a:cs typeface="PingFang HK"/>
              </a:defRPr>
            </a:pPr>
            <a:r>
              <a:rPr sz="1800" b="0">
                <a:solidFill>
                  <a:srgbClr val="BDC9D6"/>
                </a:solidFill>
                <a:latin typeface="PingFang HK"/>
                <a:ea typeface="PingFang HK"/>
                <a:cs typeface="PingFang HK"/>
              </a:rPr>
              <a:t>你準備從哪一件工作開始？</a:t>
            </a:r>
          </a:p>
        </p:txBody>
      </p:sp>
      <p:sp>
        <p:nvSpPr>
          <p:cNvPr id="8" name="">
            <a:extLst xmlns:a="http://schemas.openxmlformats.org/drawingml/2006/main">
              <a:ext uri="{FF2B5EF4-FFF2-40B4-BE49-F238E27FC236}">
                <a16:creationId xmlns:a16="http://schemas.microsoft.com/office/drawing/2014/main" id="{AE2DCA80-F837-4915-8817-C761B643AA75}"/>
              </a:ext>
            </a:extLst>
          </p:cNvPr>
          <p:cNvSpPr>
            <a:spLocks xmlns:a="http://schemas.openxmlformats.org/drawingml/2006/main" noGrp="1"/>
          </p:cNvSpPr>
          <p:nvPr/>
        </p:nvSpPr>
        <p:spPr>
          <a:xfrm xmlns:a="http://schemas.openxmlformats.org/drawingml/2006/main">
            <a:off x="9601200" y="5067300"/>
            <a:ext cx="50958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FFFDF8"/>
                </a:solidFill>
                <a:latin typeface="Manrope"/>
                <a:ea typeface="Manrope"/>
                <a:cs typeface="Manrope"/>
              </a:defRPr>
            </a:pPr>
            <a:r>
              <a:rPr sz="2025" b="0">
                <a:solidFill>
                  <a:srgbClr val="FFFDF8"/>
                </a:solidFill>
                <a:latin typeface="Manrope"/>
                <a:ea typeface="Manrope"/>
                <a:cs typeface="Manrope"/>
              </a:rPr>
              <a:t>Tell us the task and where it gets stuck</a:t>
            </a:r>
          </a:p>
        </p:txBody>
      </p:sp>
      <p:sp>
        <p:nvSpPr>
          <p:cNvPr id="9" name="">
            <a:extLst xmlns:a="http://schemas.openxmlformats.org/drawingml/2006/main">
              <a:ext uri="{FF2B5EF4-FFF2-40B4-BE49-F238E27FC236}">
                <a16:creationId xmlns:a16="http://schemas.microsoft.com/office/drawing/2014/main" id="{6CD3DD52-F173-4869-804F-A8FC317372B6}"/>
              </a:ext>
            </a:extLst>
          </p:cNvPr>
          <p:cNvSpPr>
            <a:spLocks xmlns:a="http://schemas.openxmlformats.org/drawingml/2006/main" noGrp="1"/>
          </p:cNvSpPr>
          <p:nvPr/>
        </p:nvSpPr>
        <p:spPr>
          <a:xfrm xmlns:a="http://schemas.openxmlformats.org/drawingml/2006/main">
            <a:off x="9601200" y="5436394"/>
            <a:ext cx="5095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BDC9D6"/>
                </a:solidFill>
                <a:latin typeface="PingFang HK"/>
                <a:ea typeface="PingFang HK"/>
                <a:cs typeface="PingFang HK"/>
              </a:defRPr>
            </a:pPr>
            <a:r>
              <a:rPr sz="1350" b="0">
                <a:solidFill>
                  <a:srgbClr val="BDC9D6"/>
                </a:solidFill>
                <a:latin typeface="PingFang HK"/>
                <a:ea typeface="PingFang HK"/>
                <a:cs typeface="PingFang HK"/>
              </a:rPr>
              <a:t>説説具體工作，以及最卡的一步</a:t>
            </a:r>
          </a:p>
        </p:txBody>
      </p:sp>
      <p:sp>
        <p:nvSpPr>
          <p:cNvPr id="10" name="">
            <a:extLst xmlns:a="http://schemas.openxmlformats.org/drawingml/2006/main">
              <a:ext uri="{FF2B5EF4-FFF2-40B4-BE49-F238E27FC236}">
                <a16:creationId xmlns:a16="http://schemas.microsoft.com/office/drawing/2014/main" id="{42388588-4D25-41F2-8033-683FD700DDE9}"/>
              </a:ext>
            </a:extLst>
          </p:cNvPr>
          <p:cNvSpPr>
            <a:spLocks xmlns:a="http://schemas.openxmlformats.org/drawingml/2006/main" noGrp="1"/>
          </p:cNvSpPr>
          <p:nvPr/>
        </p:nvSpPr>
        <p:spPr>
          <a:xfrm xmlns:a="http://schemas.openxmlformats.org/drawingml/2006/main">
            <a:off x="9601200" y="5845969"/>
            <a:ext cx="5095875" cy="3405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025" b="0">
                <a:solidFill>
                  <a:srgbClr val="FFFDF8"/>
                </a:solidFill>
                <a:latin typeface="Manrope"/>
                <a:ea typeface="Manrope"/>
                <a:cs typeface="Manrope"/>
              </a:defRPr>
            </a:pPr>
            <a:r>
              <a:rPr sz="2025" b="0">
                <a:solidFill>
                  <a:srgbClr val="FFFDF8"/>
                </a:solidFill>
                <a:latin typeface="Manrope"/>
                <a:ea typeface="Manrope"/>
                <a:cs typeface="Manrope"/>
              </a:rPr>
              <a:t>We can work backward from the result</a:t>
            </a:r>
          </a:p>
        </p:txBody>
      </p:sp>
      <p:sp>
        <p:nvSpPr>
          <p:cNvPr id="11" name="">
            <a:extLst xmlns:a="http://schemas.openxmlformats.org/drawingml/2006/main">
              <a:ext uri="{FF2B5EF4-FFF2-40B4-BE49-F238E27FC236}">
                <a16:creationId xmlns:a16="http://schemas.microsoft.com/office/drawing/2014/main" id="{8A145F59-5EF4-46CB-A8AB-C898A30FF091}"/>
              </a:ext>
            </a:extLst>
          </p:cNvPr>
          <p:cNvSpPr>
            <a:spLocks xmlns:a="http://schemas.openxmlformats.org/drawingml/2006/main" noGrp="1"/>
          </p:cNvSpPr>
          <p:nvPr/>
        </p:nvSpPr>
        <p:spPr>
          <a:xfrm xmlns:a="http://schemas.openxmlformats.org/drawingml/2006/main">
            <a:off x="9601200" y="6215063"/>
            <a:ext cx="5095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0">
                <a:solidFill>
                  <a:srgbClr val="BDC9D6"/>
                </a:solidFill>
                <a:latin typeface="PingFang HK"/>
                <a:ea typeface="PingFang HK"/>
                <a:cs typeface="PingFang HK"/>
              </a:defRPr>
            </a:pPr>
            <a:r>
              <a:rPr sz="1350" b="0">
                <a:solidFill>
                  <a:srgbClr val="BDC9D6"/>
                </a:solidFill>
                <a:latin typeface="PingFang HK"/>
                <a:ea typeface="PingFang HK"/>
                <a:cs typeface="PingFang HK"/>
              </a:rPr>
              <a:t>從想要的成果倒推做法</a:t>
            </a:r>
          </a:p>
        </p:txBody>
      </p:sp>
      <p:sp>
        <p:nvSpPr>
          <p:cNvPr id="12" name="">
            <a:extLst xmlns:a="http://schemas.openxmlformats.org/drawingml/2006/main">
              <a:ext uri="{FF2B5EF4-FFF2-40B4-BE49-F238E27FC236}">
                <a16:creationId xmlns:a16="http://schemas.microsoft.com/office/drawing/2014/main" id="{DE226A85-F673-4069-83D1-BD8F18917A8E}"/>
              </a:ext>
            </a:extLst>
          </p:cNvPr>
          <p:cNvSpPr>
            <a:spLocks xmlns:a="http://schemas.openxmlformats.org/drawingml/2006/main" noGrp="1"/>
          </p:cNvSpPr>
          <p:nvPr/>
        </p:nvSpPr>
        <p:spPr>
          <a:xfrm xmlns:a="http://schemas.openxmlformats.org/drawingml/2006/main">
            <a:off x="9601200" y="7305675"/>
            <a:ext cx="507682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1">
                <a:solidFill>
                  <a:srgbClr val="FF8D6F"/>
                </a:solidFill>
                <a:latin typeface="Manrope"/>
                <a:ea typeface="Manrope"/>
                <a:cs typeface="Manrope"/>
              </a:defRPr>
            </a:pPr>
            <a:r>
              <a:rPr sz="1500" b="1">
                <a:solidFill>
                  <a:srgbClr val="FF8D6F"/>
                </a:solidFill>
                <a:latin typeface="Manrope"/>
                <a:ea typeface="Manrope"/>
                <a:cs typeface="Manrope"/>
              </a:rPr>
              <a:t>brucehuang.ai / Bruce Huang</a:t>
            </a:r>
          </a:p>
        </p:txBody>
      </p:sp>
      <p:sp>
        <p:nvSpPr>
          <p:cNvPr id="13" name="">
            <a:extLst xmlns:a="http://schemas.openxmlformats.org/drawingml/2006/main">
              <a:ext uri="{FF2B5EF4-FFF2-40B4-BE49-F238E27FC236}">
                <a16:creationId xmlns:a16="http://schemas.microsoft.com/office/drawing/2014/main" id="{2ADFCCC0-E518-46D4-81D6-87C347A7700F}"/>
              </a:ext>
            </a:extLst>
          </p:cNvPr>
          <p:cNvSpPr>
            <a:spLocks xmlns:a="http://schemas.openxmlformats.org/drawingml/2006/main" noGrp="1"/>
          </p:cNvSpPr>
          <p:nvPr/>
        </p:nvSpPr>
        <p:spPr>
          <a:xfrm xmlns:a="http://schemas.openxmlformats.org/drawingml/2006/main">
            <a:off x="9601200" y="7572375"/>
            <a:ext cx="5067300" cy="21621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BDC9D6"/>
                </a:solidFill>
                <a:latin typeface="PingFang HK"/>
                <a:ea typeface="PingFang HK"/>
                <a:cs typeface="PingFang HK"/>
              </a:defRPr>
            </a:pPr>
            <a:r>
              <a:rPr sz="1200" b="0">
                <a:solidFill>
                  <a:srgbClr val="BDC9D6"/>
                </a:solidFill>
                <a:latin typeface="PingFang HK"/>
                <a:ea typeface="PingFang HK"/>
                <a:cs typeface="PingFang HK"/>
              </a:rPr>
              <a:t>OpenClaw Asia / HolyCrab.ai</a:t>
            </a:r>
          </a:p>
        </p:txBody>
      </p:sp>
      <p:sp>
        <p:nvSpPr>
          <p:cNvPr id="14" name="">
            <a:extLst xmlns:a="http://schemas.openxmlformats.org/drawingml/2006/main">
              <a:ext uri="{FF2B5EF4-FFF2-40B4-BE49-F238E27FC236}">
                <a16:creationId xmlns:a16="http://schemas.microsoft.com/office/drawing/2014/main" id="{3CA80580-D1AB-43CF-8564-EFA51606F45E}"/>
              </a:ext>
            </a:extLst>
          </p:cNvPr>
          <p:cNvSpPr>
            <a:spLocks xmlns:a="http://schemas.openxmlformats.org/drawingml/2006/main" noGrp="1"/>
          </p:cNvSpPr>
          <p:nvPr/>
        </p:nvSpPr>
        <p:spPr>
          <a:xfrm xmlns:a="http://schemas.openxmlformats.org/drawingml/2006/main">
            <a:off x="495300" y="8010525"/>
            <a:ext cx="13001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200" b="0">
                <a:solidFill>
                  <a:srgbClr val="BDC9D6"/>
                </a:solidFill>
                <a:latin typeface="Manrope"/>
                <a:ea typeface="Manrope"/>
                <a:cs typeface="Manrope"/>
              </a:defRPr>
            </a:pPr>
            <a:r>
              <a:rPr sz="1200" b="0">
                <a:solidFill>
                  <a:srgbClr val="BDC9D6"/>
                </a:solidFill>
                <a:latin typeface="Manrope"/>
                <a:ea typeface="Manrope"/>
                <a:cs typeface="Manrope"/>
              </a:rPr>
              <a:t>AI Ultra Festival / September 13, 2026</a:t>
            </a:r>
          </a:p>
        </p:txBody>
      </p:sp>
      <p:sp>
        <p:nvSpPr>
          <p:cNvPr id="15" name="">
            <a:extLst xmlns:a="http://schemas.openxmlformats.org/drawingml/2006/main">
              <a:ext uri="{FF2B5EF4-FFF2-40B4-BE49-F238E27FC236}">
                <a16:creationId xmlns:a16="http://schemas.microsoft.com/office/drawing/2014/main" id="{CE4711FE-4AA6-484C-831A-1BF090204BDB}"/>
              </a:ext>
            </a:extLst>
          </p:cNvPr>
          <p:cNvSpPr>
            <a:spLocks xmlns:a="http://schemas.openxmlformats.org/drawingml/2006/main" noGrp="1"/>
          </p:cNvSpPr>
          <p:nvPr/>
        </p:nvSpPr>
        <p:spPr>
          <a:xfrm xmlns:a="http://schemas.openxmlformats.org/drawingml/2006/main">
            <a:off x="13668375" y="8001000"/>
            <a:ext cx="10953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defRPr sz="1350" b="1">
                <a:solidFill>
                  <a:srgbClr val="BDC9D6"/>
                </a:solidFill>
                <a:latin typeface="Manrope"/>
                <a:ea typeface="Manrope"/>
                <a:cs typeface="Manrope"/>
              </a:defRPr>
            </a:pPr>
            <a:r>
              <a:rPr sz="1350" b="1">
                <a:solidFill>
                  <a:srgbClr val="BDC9D6"/>
                </a:solidFill>
                <a:latin typeface="Manrope"/>
                <a:ea typeface="Manrope"/>
                <a:cs typeface="Manrope"/>
              </a:rPr>
              <a:t>27 / 27</a:t>
            </a:r>
          </a:p>
        </p:txBody>
      </p:sp>
      <p:sp>
        <p:nvSpPr>
          <p:cNvPr id="16" name="">
            <a:extLst xmlns:a="http://schemas.openxmlformats.org/drawingml/2006/main">
              <a:ext uri="{FF2B5EF4-FFF2-40B4-BE49-F238E27FC236}">
                <a16:creationId xmlns:a16="http://schemas.microsoft.com/office/drawing/2014/main" id="{53FB1571-34D1-4F9F-B9A5-84F2D9929E3F}"/>
              </a:ext>
            </a:extLst>
          </p:cNvPr>
          <p:cNvSpPr>
            <a:spLocks xmlns:a="http://schemas.openxmlformats.org/drawingml/2006/main" noGrp="1"/>
          </p:cNvSpPr>
          <p:nvPr/>
        </p:nvSpPr>
        <p:spPr>
          <a:xfrm xmlns:a="http://schemas.openxmlformats.org/drawingml/2006/main">
            <a:off x="771525" y="1628775"/>
            <a:ext cx="81153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3300" b="1">
                <a:solidFill>
                  <a:srgbClr val="FFFDF8"/>
                </a:solidFill>
                <a:latin typeface="Manrope"/>
                <a:ea typeface="Manrope"/>
                <a:cs typeface="Manrope"/>
              </a:defRPr>
            </a:pPr>
            <a:r>
              <a:rPr sz="3300" b="1">
                <a:solidFill>
                  <a:srgbClr val="FFFDF8"/>
                </a:solidFill>
                <a:latin typeface="Manrope"/>
                <a:ea typeface="Manrope"/>
                <a:cs typeface="Manrope"/>
              </a:rPr>
              <a:t>Research</a:t>
            </a:r>
          </a:p>
        </p:txBody>
      </p:sp>
      <p:sp>
        <p:nvSpPr>
          <p:cNvPr id="17" name="">
            <a:extLst xmlns:a="http://schemas.openxmlformats.org/drawingml/2006/main">
              <a:ext uri="{FF2B5EF4-FFF2-40B4-BE49-F238E27FC236}">
                <a16:creationId xmlns:a16="http://schemas.microsoft.com/office/drawing/2014/main" id="{427003FE-5A88-49B8-99BF-3767A13C964F}"/>
              </a:ext>
            </a:extLst>
          </p:cNvPr>
          <p:cNvSpPr>
            <a:spLocks xmlns:a="http://schemas.openxmlformats.org/drawingml/2006/main" noGrp="1"/>
          </p:cNvSpPr>
          <p:nvPr/>
        </p:nvSpPr>
        <p:spPr>
          <a:xfrm xmlns:a="http://schemas.openxmlformats.org/drawingml/2006/main">
            <a:off x="771525" y="2219325"/>
            <a:ext cx="8115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650" b="0">
                <a:solidFill>
                  <a:srgbClr val="BDC9D6"/>
                </a:solidFill>
                <a:latin typeface="PingFang HK"/>
                <a:ea typeface="PingFang HK"/>
                <a:cs typeface="PingFang HK"/>
              </a:defRPr>
            </a:pPr>
            <a:r>
              <a:rPr sz="1650" b="0">
                <a:solidFill>
                  <a:srgbClr val="BDC9D6"/>
                </a:solidFill>
                <a:latin typeface="PingFang HK"/>
                <a:ea typeface="PingFang HK"/>
                <a:cs typeface="PingFang HK"/>
              </a:rPr>
              <a:t>研究模型</a:t>
            </a:r>
          </a:p>
        </p:txBody>
      </p:sp>
      <p:sp>
        <p:nvSpPr>
          <p:cNvPr id="18" name="">
            <a:extLst xmlns:a="http://schemas.openxmlformats.org/drawingml/2006/main">
              <a:ext uri="{FF2B5EF4-FFF2-40B4-BE49-F238E27FC236}">
                <a16:creationId xmlns:a16="http://schemas.microsoft.com/office/drawing/2014/main" id="{00E5587D-71DE-463B-BB06-5208CFFD2009}"/>
              </a:ext>
            </a:extLst>
          </p:cNvPr>
          <p:cNvSpPr>
            <a:spLocks xmlns:a="http://schemas.openxmlformats.org/drawingml/2006/main" noGrp="1"/>
          </p:cNvSpPr>
          <p:nvPr/>
        </p:nvSpPr>
        <p:spPr>
          <a:xfrm xmlns:a="http://schemas.openxmlformats.org/drawingml/2006/main">
            <a:off x="790575" y="2609850"/>
            <a:ext cx="8096250" cy="3643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175" b="0">
                <a:solidFill>
                  <a:srgbClr val="A0D6CB"/>
                </a:solidFill>
                <a:latin typeface="Manrope"/>
                <a:ea typeface="Manrope"/>
                <a:cs typeface="Manrope"/>
              </a:defRPr>
            </a:pPr>
            <a:r>
              <a:rPr sz="2175" b="0">
                <a:solidFill>
                  <a:srgbClr val="A0D6CB"/>
                </a:solidFill>
                <a:latin typeface="Manrope"/>
                <a:ea typeface="Manrope"/>
                <a:cs typeface="Manrope"/>
              </a:rPr>
              <a:t>How can we demonstrate a new capability?</a:t>
            </a:r>
          </a:p>
        </p:txBody>
      </p:sp>
      <p:sp>
        <p:nvSpPr>
          <p:cNvPr id="19" name="">
            <a:extLst xmlns:a="http://schemas.openxmlformats.org/drawingml/2006/main">
              <a:ext uri="{FF2B5EF4-FFF2-40B4-BE49-F238E27FC236}">
                <a16:creationId xmlns:a16="http://schemas.microsoft.com/office/drawing/2014/main" id="{B4C1DCE6-D30A-44C3-8FD3-7853A62CBF30}"/>
              </a:ext>
            </a:extLst>
          </p:cNvPr>
          <p:cNvSpPr>
            <a:spLocks xmlns:a="http://schemas.openxmlformats.org/drawingml/2006/main" noGrp="1"/>
          </p:cNvSpPr>
          <p:nvPr/>
        </p:nvSpPr>
        <p:spPr>
          <a:xfrm xmlns:a="http://schemas.openxmlformats.org/drawingml/2006/main">
            <a:off x="790575" y="3021806"/>
            <a:ext cx="8096250" cy="2809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0">
                <a:solidFill>
                  <a:srgbClr val="BDC9D6"/>
                </a:solidFill>
                <a:latin typeface="PingFang HK"/>
                <a:ea typeface="PingFang HK"/>
                <a:cs typeface="PingFang HK"/>
              </a:defRPr>
            </a:pPr>
            <a:r>
              <a:rPr sz="1500" b="0">
                <a:solidFill>
                  <a:srgbClr val="BDC9D6"/>
                </a:solidFill>
                <a:latin typeface="PingFang HK"/>
                <a:ea typeface="PingFang HK"/>
                <a:cs typeface="PingFang HK"/>
              </a:rPr>
              <a:t>怎樣證明有新能力？</a:t>
            </a:r>
          </a:p>
        </p:txBody>
      </p:sp>
      <p:sp>
        <p:nvSpPr>
          <p:cNvPr id="20" name="">
            <a:extLst xmlns:a="http://schemas.openxmlformats.org/drawingml/2006/main">
              <a:ext uri="{FF2B5EF4-FFF2-40B4-BE49-F238E27FC236}">
                <a16:creationId xmlns:a16="http://schemas.microsoft.com/office/drawing/2014/main" id="{7B37A709-DCEC-4245-9949-04BE06A710CE}"/>
              </a:ext>
            </a:extLst>
          </p:cNvPr>
          <p:cNvSpPr>
            <a:spLocks xmlns:a="http://schemas.openxmlformats.org/drawingml/2006/main" noGrp="1"/>
          </p:cNvSpPr>
          <p:nvPr/>
        </p:nvSpPr>
        <p:spPr>
          <a:xfrm xmlns:a="http://schemas.openxmlformats.org/drawingml/2006/main">
            <a:off x="771525" y="3552825"/>
            <a:ext cx="81153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3300" b="1">
                <a:solidFill>
                  <a:srgbClr val="FFFDF8"/>
                </a:solidFill>
                <a:latin typeface="Manrope"/>
                <a:ea typeface="Manrope"/>
                <a:cs typeface="Manrope"/>
              </a:defRPr>
            </a:pPr>
            <a:r>
              <a:rPr sz="3300" b="1">
                <a:solidFill>
                  <a:srgbClr val="FFFDF8"/>
                </a:solidFill>
                <a:latin typeface="Manrope"/>
                <a:ea typeface="Manrope"/>
                <a:cs typeface="Manrope"/>
              </a:rPr>
              <a:t>Build agents</a:t>
            </a:r>
          </a:p>
        </p:txBody>
      </p:sp>
      <p:sp>
        <p:nvSpPr>
          <p:cNvPr id="21" name="">
            <a:extLst xmlns:a="http://schemas.openxmlformats.org/drawingml/2006/main">
              <a:ext uri="{FF2B5EF4-FFF2-40B4-BE49-F238E27FC236}">
                <a16:creationId xmlns:a16="http://schemas.microsoft.com/office/drawing/2014/main" id="{14B9189E-BB16-4E10-8D96-FF6167F86445}"/>
              </a:ext>
            </a:extLst>
          </p:cNvPr>
          <p:cNvSpPr>
            <a:spLocks xmlns:a="http://schemas.openxmlformats.org/drawingml/2006/main" noGrp="1"/>
          </p:cNvSpPr>
          <p:nvPr/>
        </p:nvSpPr>
        <p:spPr>
          <a:xfrm xmlns:a="http://schemas.openxmlformats.org/drawingml/2006/main">
            <a:off x="771525" y="4143375"/>
            <a:ext cx="8115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650" b="0">
                <a:solidFill>
                  <a:srgbClr val="BDC9D6"/>
                </a:solidFill>
                <a:latin typeface="PingFang HK"/>
                <a:ea typeface="PingFang HK"/>
                <a:cs typeface="PingFang HK"/>
              </a:defRPr>
            </a:pPr>
            <a:r>
              <a:rPr sz="1650" b="0">
                <a:solidFill>
                  <a:srgbClr val="BDC9D6"/>
                </a:solidFill>
                <a:latin typeface="PingFang HK"/>
                <a:ea typeface="PingFang HK"/>
                <a:cs typeface="PingFang HK"/>
              </a:rPr>
              <a:t>搭建 Agent</a:t>
            </a:r>
          </a:p>
        </p:txBody>
      </p:sp>
      <p:sp>
        <p:nvSpPr>
          <p:cNvPr id="22" name="">
            <a:extLst xmlns:a="http://schemas.openxmlformats.org/drawingml/2006/main">
              <a:ext uri="{FF2B5EF4-FFF2-40B4-BE49-F238E27FC236}">
                <a16:creationId xmlns:a16="http://schemas.microsoft.com/office/drawing/2014/main" id="{1781E255-F6DD-42B7-8628-0C8A61C14FD0}"/>
              </a:ext>
            </a:extLst>
          </p:cNvPr>
          <p:cNvSpPr>
            <a:spLocks xmlns:a="http://schemas.openxmlformats.org/drawingml/2006/main" noGrp="1"/>
          </p:cNvSpPr>
          <p:nvPr/>
        </p:nvSpPr>
        <p:spPr>
          <a:xfrm xmlns:a="http://schemas.openxmlformats.org/drawingml/2006/main">
            <a:off x="790575" y="4533900"/>
            <a:ext cx="8096250" cy="3643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175" b="0">
                <a:solidFill>
                  <a:srgbClr val="A0D6CB"/>
                </a:solidFill>
                <a:latin typeface="Manrope"/>
                <a:ea typeface="Manrope"/>
                <a:cs typeface="Manrope"/>
              </a:defRPr>
            </a:pPr>
            <a:r>
              <a:rPr sz="2175" b="0">
                <a:solidFill>
                  <a:srgbClr val="A0D6CB"/>
                </a:solidFill>
                <a:latin typeface="Manrope"/>
                <a:ea typeface="Manrope"/>
                <a:cs typeface="Manrope"/>
              </a:rPr>
              <a:t>How can a system deliver reliably?</a:t>
            </a:r>
          </a:p>
        </p:txBody>
      </p:sp>
      <p:sp>
        <p:nvSpPr>
          <p:cNvPr id="23" name="">
            <a:extLst xmlns:a="http://schemas.openxmlformats.org/drawingml/2006/main">
              <a:ext uri="{FF2B5EF4-FFF2-40B4-BE49-F238E27FC236}">
                <a16:creationId xmlns:a16="http://schemas.microsoft.com/office/drawing/2014/main" id="{FA6B5BA9-78C4-42E0-93F8-80DC08E57838}"/>
              </a:ext>
            </a:extLst>
          </p:cNvPr>
          <p:cNvSpPr>
            <a:spLocks xmlns:a="http://schemas.openxmlformats.org/drawingml/2006/main" noGrp="1"/>
          </p:cNvSpPr>
          <p:nvPr/>
        </p:nvSpPr>
        <p:spPr>
          <a:xfrm xmlns:a="http://schemas.openxmlformats.org/drawingml/2006/main">
            <a:off x="790575" y="4945856"/>
            <a:ext cx="8096250" cy="2809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0">
                <a:solidFill>
                  <a:srgbClr val="BDC9D6"/>
                </a:solidFill>
                <a:latin typeface="PingFang HK"/>
                <a:ea typeface="PingFang HK"/>
                <a:cs typeface="PingFang HK"/>
              </a:defRPr>
            </a:pPr>
            <a:r>
              <a:rPr sz="1500" b="0">
                <a:solidFill>
                  <a:srgbClr val="BDC9D6"/>
                </a:solidFill>
                <a:latin typeface="PingFang HK"/>
                <a:ea typeface="PingFang HK"/>
                <a:cs typeface="PingFang HK"/>
              </a:rPr>
              <a:t>怎樣讓系統穩定交付？</a:t>
            </a:r>
          </a:p>
        </p:txBody>
      </p:sp>
      <p:sp>
        <p:nvSpPr>
          <p:cNvPr id="24" name="">
            <a:extLst xmlns:a="http://schemas.openxmlformats.org/drawingml/2006/main">
              <a:ext uri="{FF2B5EF4-FFF2-40B4-BE49-F238E27FC236}">
                <a16:creationId xmlns:a16="http://schemas.microsoft.com/office/drawing/2014/main" id="{1F4D593F-7647-4BC8-B4C6-8CEC9D70A068}"/>
              </a:ext>
            </a:extLst>
          </p:cNvPr>
          <p:cNvSpPr>
            <a:spLocks xmlns:a="http://schemas.openxmlformats.org/drawingml/2006/main" noGrp="1"/>
          </p:cNvSpPr>
          <p:nvPr/>
        </p:nvSpPr>
        <p:spPr>
          <a:xfrm xmlns:a="http://schemas.openxmlformats.org/drawingml/2006/main">
            <a:off x="771525" y="5476875"/>
            <a:ext cx="81153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3300" b="1">
                <a:solidFill>
                  <a:srgbClr val="FFFDF8"/>
                </a:solidFill>
                <a:latin typeface="Manrope"/>
                <a:ea typeface="Manrope"/>
                <a:cs typeface="Manrope"/>
              </a:defRPr>
            </a:pPr>
            <a:r>
              <a:rPr sz="3300" b="1">
                <a:solidFill>
                  <a:srgbClr val="FFFDF8"/>
                </a:solidFill>
                <a:latin typeface="Manrope"/>
                <a:ea typeface="Manrope"/>
                <a:cs typeface="Manrope"/>
              </a:rPr>
              <a:t>Apply AI</a:t>
            </a:r>
          </a:p>
        </p:txBody>
      </p:sp>
      <p:sp>
        <p:nvSpPr>
          <p:cNvPr id="25" name="">
            <a:extLst xmlns:a="http://schemas.openxmlformats.org/drawingml/2006/main">
              <a:ext uri="{FF2B5EF4-FFF2-40B4-BE49-F238E27FC236}">
                <a16:creationId xmlns:a16="http://schemas.microsoft.com/office/drawing/2014/main" id="{9B6E1786-64F0-4203-86D9-CB552DBBBD08}"/>
              </a:ext>
            </a:extLst>
          </p:cNvPr>
          <p:cNvSpPr>
            <a:spLocks xmlns:a="http://schemas.openxmlformats.org/drawingml/2006/main" noGrp="1"/>
          </p:cNvSpPr>
          <p:nvPr/>
        </p:nvSpPr>
        <p:spPr>
          <a:xfrm xmlns:a="http://schemas.openxmlformats.org/drawingml/2006/main">
            <a:off x="771525" y="6067425"/>
            <a:ext cx="8115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650" b="0">
                <a:solidFill>
                  <a:srgbClr val="BDC9D6"/>
                </a:solidFill>
                <a:latin typeface="PingFang HK"/>
                <a:ea typeface="PingFang HK"/>
                <a:cs typeface="PingFang HK"/>
              </a:defRPr>
            </a:pPr>
            <a:r>
              <a:rPr sz="1650" b="0">
                <a:solidFill>
                  <a:srgbClr val="BDC9D6"/>
                </a:solidFill>
                <a:latin typeface="PingFang HK"/>
                <a:ea typeface="PingFang HK"/>
                <a:cs typeface="PingFang HK"/>
              </a:rPr>
              <a:t>業務應用</a:t>
            </a:r>
          </a:p>
        </p:txBody>
      </p:sp>
      <p:sp>
        <p:nvSpPr>
          <p:cNvPr id="26" name="">
            <a:extLst xmlns:a="http://schemas.openxmlformats.org/drawingml/2006/main">
              <a:ext uri="{FF2B5EF4-FFF2-40B4-BE49-F238E27FC236}">
                <a16:creationId xmlns:a16="http://schemas.microsoft.com/office/drawing/2014/main" id="{0FB7381F-D506-4333-8C6C-4472F128AB5E}"/>
              </a:ext>
            </a:extLst>
          </p:cNvPr>
          <p:cNvSpPr>
            <a:spLocks xmlns:a="http://schemas.openxmlformats.org/drawingml/2006/main" noGrp="1"/>
          </p:cNvSpPr>
          <p:nvPr/>
        </p:nvSpPr>
        <p:spPr>
          <a:xfrm xmlns:a="http://schemas.openxmlformats.org/drawingml/2006/main">
            <a:off x="790575" y="6457950"/>
            <a:ext cx="8096250" cy="3643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175" b="0">
                <a:solidFill>
                  <a:srgbClr val="A0D6CB"/>
                </a:solidFill>
                <a:latin typeface="Manrope"/>
                <a:ea typeface="Manrope"/>
                <a:cs typeface="Manrope"/>
              </a:defRPr>
            </a:pPr>
            <a:r>
              <a:rPr sz="2175" b="0">
                <a:solidFill>
                  <a:srgbClr val="A0D6CB"/>
                </a:solidFill>
                <a:latin typeface="Manrope"/>
                <a:ea typeface="Manrope"/>
                <a:cs typeface="Manrope"/>
              </a:rPr>
              <a:t>Which part of my work should I begin with?</a:t>
            </a:r>
          </a:p>
        </p:txBody>
      </p:sp>
      <p:sp>
        <p:nvSpPr>
          <p:cNvPr id="27" name="">
            <a:extLst xmlns:a="http://schemas.openxmlformats.org/drawingml/2006/main">
              <a:ext uri="{FF2B5EF4-FFF2-40B4-BE49-F238E27FC236}">
                <a16:creationId xmlns:a16="http://schemas.microsoft.com/office/drawing/2014/main" id="{8D38E335-E2F5-49A9-B33F-A47DD5A7E157}"/>
              </a:ext>
            </a:extLst>
          </p:cNvPr>
          <p:cNvSpPr>
            <a:spLocks xmlns:a="http://schemas.openxmlformats.org/drawingml/2006/main" noGrp="1"/>
          </p:cNvSpPr>
          <p:nvPr/>
        </p:nvSpPr>
        <p:spPr>
          <a:xfrm xmlns:a="http://schemas.openxmlformats.org/drawingml/2006/main">
            <a:off x="790575" y="6869906"/>
            <a:ext cx="8096250" cy="2809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500" b="0">
                <a:solidFill>
                  <a:srgbClr val="BDC9D6"/>
                </a:solidFill>
                <a:latin typeface="PingFang HK"/>
                <a:ea typeface="PingFang HK"/>
                <a:cs typeface="PingFang HK"/>
              </a:defRPr>
            </a:pPr>
            <a:r>
              <a:rPr sz="1500" b="0">
                <a:solidFill>
                  <a:srgbClr val="BDC9D6"/>
                </a:solidFill>
                <a:latin typeface="PingFang HK"/>
                <a:ea typeface="PingFang HK"/>
                <a:cs typeface="PingFang HK"/>
              </a:rPr>
              <a:t>我的工作從哪裏開始？</a:t>
            </a:r>
          </a:p>
        </p:txBody>
      </p:sp>
    </p:spTree>
    <p:extLst>
      <p:ext uri="{BB962C8B-B14F-4D97-AF65-F5344CB8AC3E}">
        <p14:creationId xmlns:p14="http://schemas.microsoft.com/office/powerpoint/2010/main" val="104219692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2026-09-13T04:32:45.6320000Z</dcterms:created>
  <dcterms:modified xsi:type="dcterms:W3CDTF">2026-09-13T04:32:45.6320000Z</dcterms:modified>
</coreProperties>
</file>